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8" r:id="rId3"/>
    <p:sldId id="290" r:id="rId4"/>
    <p:sldId id="292" r:id="rId5"/>
    <p:sldId id="294" r:id="rId6"/>
    <p:sldId id="278" r:id="rId7"/>
    <p:sldId id="282" r:id="rId8"/>
    <p:sldId id="284" r:id="rId9"/>
    <p:sldId id="267" r:id="rId10"/>
    <p:sldId id="262" r:id="rId11"/>
    <p:sldId id="263" r:id="rId12"/>
    <p:sldId id="270" r:id="rId13"/>
    <p:sldId id="269" r:id="rId14"/>
    <p:sldId id="272" r:id="rId15"/>
    <p:sldId id="271" r:id="rId16"/>
    <p:sldId id="268" r:id="rId17"/>
    <p:sldId id="276" r:id="rId18"/>
    <p:sldId id="275" r:id="rId19"/>
    <p:sldId id="274" r:id="rId20"/>
    <p:sldId id="273" r:id="rId21"/>
    <p:sldId id="286" r:id="rId22"/>
    <p:sldId id="285" r:id="rId23"/>
    <p:sldId id="29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p:scale>
          <a:sx n="81" d="100"/>
          <a:sy n="81" d="100"/>
        </p:scale>
        <p:origin x="-300"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openxmlformats.org/officeDocument/2006/relationships/package" Target="../embeddings/Microsoft_Excel_Worksheet1.xlsx"/><Relationship Id="rId1" Type="http://schemas.openxmlformats.org/officeDocument/2006/relationships/themeOverride" Target="../theme/themeOverride1.xml"/><Relationship Id="rId4"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microsoft.com/office/2011/relationships/chartStyle" Target="style4.xml"/><Relationship Id="rId2" Type="http://schemas.openxmlformats.org/officeDocument/2006/relationships/package" Target="../embeddings/Microsoft_Excel_Worksheet2.xlsx"/><Relationship Id="rId1" Type="http://schemas.openxmlformats.org/officeDocument/2006/relationships/themeOverride" Target="../theme/themeOverride2.xml"/><Relationship Id="rId4" Type="http://schemas.microsoft.com/office/2011/relationships/chartColorStyle" Target="colors4.xml"/></Relationships>
</file>

<file path=ppt/charts/_rels/chart3.xml.rels><?xml version="1.0" encoding="UTF-8" standalone="yes"?>
<Relationships xmlns="http://schemas.openxmlformats.org/package/2006/relationships"><Relationship Id="rId3" Type="http://schemas.microsoft.com/office/2011/relationships/chartStyle" Target="style5.xml"/><Relationship Id="rId2" Type="http://schemas.openxmlformats.org/officeDocument/2006/relationships/package" Target="../embeddings/Microsoft_Excel_Worksheet3.xlsx"/><Relationship Id="rId1" Type="http://schemas.openxmlformats.org/officeDocument/2006/relationships/themeOverride" Target="../theme/themeOverride3.xml"/><Relationship Id="rId4" Type="http://schemas.microsoft.com/office/2011/relationships/chartColorStyle" Target="colors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Children Looked</a:t>
            </a:r>
            <a:r>
              <a:rPr lang="en-GB" b="1" baseline="0"/>
              <a:t> After per 10,000 Aged 0-17 - Published Data.  </a:t>
            </a:r>
            <a:endParaRPr lang="en-GB" b="1"/>
          </a:p>
        </c:rich>
      </c:tx>
      <c:layout/>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cat>
            <c:strRef>
              <c:f>Sheet1!$A$3:$A$10</c:f>
              <c:strCache>
                <c:ptCount val="8"/>
                <c:pt idx="0">
                  <c:v>Wokingham, England</c:v>
                </c:pt>
                <c:pt idx="1">
                  <c:v>Southern HSCT N. Ireland</c:v>
                </c:pt>
                <c:pt idx="2">
                  <c:v>Pembrokeshire, Wales</c:v>
                </c:pt>
                <c:pt idx="3">
                  <c:v>East Renfrewshire, Scotland</c:v>
                </c:pt>
                <c:pt idx="4">
                  <c:v>Belfast, N. Ireland</c:v>
                </c:pt>
                <c:pt idx="5">
                  <c:v>Torfaen, Wales</c:v>
                </c:pt>
                <c:pt idx="6">
                  <c:v>Blackpool, England</c:v>
                </c:pt>
                <c:pt idx="7">
                  <c:v>Glasgow, Scotland</c:v>
                </c:pt>
              </c:strCache>
            </c:strRef>
          </c:cat>
          <c:val>
            <c:numRef>
              <c:f>Sheet1!$B$3:$B$10</c:f>
              <c:numCache>
                <c:formatCode>0</c:formatCode>
                <c:ptCount val="8"/>
                <c:pt idx="0" formatCode="General">
                  <c:v>22</c:v>
                </c:pt>
                <c:pt idx="1">
                  <c:v>50.5</c:v>
                </c:pt>
                <c:pt idx="2" formatCode="General">
                  <c:v>52</c:v>
                </c:pt>
                <c:pt idx="3" formatCode="General">
                  <c:v>70</c:v>
                </c:pt>
                <c:pt idx="4">
                  <c:v>97.475400321840283</c:v>
                </c:pt>
                <c:pt idx="5" formatCode="General">
                  <c:v>142</c:v>
                </c:pt>
                <c:pt idx="6" formatCode="General">
                  <c:v>164</c:v>
                </c:pt>
                <c:pt idx="7" formatCode="General">
                  <c:v>312</c:v>
                </c:pt>
              </c:numCache>
            </c:numRef>
          </c:val>
        </c:ser>
        <c:dLbls>
          <c:showLegendKey val="0"/>
          <c:showVal val="0"/>
          <c:showCatName val="0"/>
          <c:showSerName val="0"/>
          <c:showPercent val="0"/>
          <c:showBubbleSize val="0"/>
        </c:dLbls>
        <c:gapWidth val="182"/>
        <c:axId val="43623168"/>
        <c:axId val="43624704"/>
      </c:barChart>
      <c:catAx>
        <c:axId val="43623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43624704"/>
        <c:crosses val="autoZero"/>
        <c:auto val="1"/>
        <c:lblAlgn val="ctr"/>
        <c:lblOffset val="100"/>
        <c:noMultiLvlLbl val="0"/>
      </c:catAx>
      <c:valAx>
        <c:axId val="43624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23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GB" sz="1800" b="1" dirty="0"/>
              <a:t>CLA not at home or with relatives or friends by Deprivation Quintile,</a:t>
            </a:r>
            <a:r>
              <a:rPr lang="en-GB" sz="1800" b="1" baseline="0" dirty="0"/>
              <a:t> UK Countries, 2015</a:t>
            </a:r>
            <a:r>
              <a:rPr lang="en-GB" sz="1800" b="1" dirty="0"/>
              <a:t> </a:t>
            </a:r>
          </a:p>
        </c:rich>
      </c:tx>
      <c:layout/>
      <c:overlay val="0"/>
      <c:spPr>
        <a:noFill/>
        <a:ln>
          <a:noFill/>
        </a:ln>
        <a:effectLst/>
      </c:spPr>
    </c:title>
    <c:autoTitleDeleted val="0"/>
    <c:plotArea>
      <c:layout/>
      <c:barChart>
        <c:barDir val="col"/>
        <c:grouping val="clustered"/>
        <c:varyColors val="0"/>
        <c:ser>
          <c:idx val="0"/>
          <c:order val="0"/>
          <c:tx>
            <c:strRef>
              <c:f>Quints!$AG$73</c:f>
              <c:strCache>
                <c:ptCount val="1"/>
                <c:pt idx="0">
                  <c:v>NI</c:v>
                </c:pt>
              </c:strCache>
            </c:strRef>
          </c:tx>
          <c:spPr>
            <a:solidFill>
              <a:schemeClr val="accent1"/>
            </a:solidFill>
            <a:ln>
              <a:noFill/>
            </a:ln>
            <a:effectLst/>
          </c:spPr>
          <c:invertIfNegative val="0"/>
          <c:cat>
            <c:strRef>
              <c:f>Quints!$AH$72:$AM$72</c:f>
              <c:strCache>
                <c:ptCount val="6"/>
                <c:pt idx="0">
                  <c:v>1</c:v>
                </c:pt>
                <c:pt idx="1">
                  <c:v>2</c:v>
                </c:pt>
                <c:pt idx="2">
                  <c:v>3</c:v>
                </c:pt>
                <c:pt idx="3">
                  <c:v>4</c:v>
                </c:pt>
                <c:pt idx="4">
                  <c:v>5</c:v>
                </c:pt>
                <c:pt idx="5">
                  <c:v>ALL</c:v>
                </c:pt>
              </c:strCache>
            </c:strRef>
          </c:cat>
          <c:val>
            <c:numRef>
              <c:f>Quints!$AH$73:$AM$73</c:f>
              <c:numCache>
                <c:formatCode>0</c:formatCode>
                <c:ptCount val="6"/>
                <c:pt idx="1">
                  <c:v>16.89432094828404</c:v>
                </c:pt>
                <c:pt idx="2">
                  <c:v>29.497425809014999</c:v>
                </c:pt>
                <c:pt idx="3">
                  <c:v>31.164070287695932</c:v>
                </c:pt>
                <c:pt idx="4">
                  <c:v>48.467801864940093</c:v>
                </c:pt>
                <c:pt idx="5">
                  <c:v>35.288384692927458</c:v>
                </c:pt>
              </c:numCache>
            </c:numRef>
          </c:val>
        </c:ser>
        <c:ser>
          <c:idx val="1"/>
          <c:order val="1"/>
          <c:tx>
            <c:strRef>
              <c:f>Quints!$AG$74</c:f>
              <c:strCache>
                <c:ptCount val="1"/>
                <c:pt idx="0">
                  <c:v>England</c:v>
                </c:pt>
              </c:strCache>
            </c:strRef>
          </c:tx>
          <c:spPr>
            <a:solidFill>
              <a:schemeClr val="accent2"/>
            </a:solidFill>
            <a:ln>
              <a:noFill/>
            </a:ln>
            <a:effectLst/>
          </c:spPr>
          <c:invertIfNegative val="0"/>
          <c:cat>
            <c:strRef>
              <c:f>Quints!$AH$72:$AM$72</c:f>
              <c:strCache>
                <c:ptCount val="6"/>
                <c:pt idx="0">
                  <c:v>1</c:v>
                </c:pt>
                <c:pt idx="1">
                  <c:v>2</c:v>
                </c:pt>
                <c:pt idx="2">
                  <c:v>3</c:v>
                </c:pt>
                <c:pt idx="3">
                  <c:v>4</c:v>
                </c:pt>
                <c:pt idx="4">
                  <c:v>5</c:v>
                </c:pt>
                <c:pt idx="5">
                  <c:v>ALL</c:v>
                </c:pt>
              </c:strCache>
            </c:strRef>
          </c:cat>
          <c:val>
            <c:numRef>
              <c:f>Quints!$AH$74:$AM$74</c:f>
              <c:numCache>
                <c:formatCode>0</c:formatCode>
                <c:ptCount val="6"/>
                <c:pt idx="0">
                  <c:v>12.945591913443719</c:v>
                </c:pt>
                <c:pt idx="1">
                  <c:v>25.649536473478161</c:v>
                </c:pt>
                <c:pt idx="2">
                  <c:v>34.50782856602374</c:v>
                </c:pt>
                <c:pt idx="3">
                  <c:v>61.2855321085962</c:v>
                </c:pt>
                <c:pt idx="4">
                  <c:v>112.3449449536581</c:v>
                </c:pt>
                <c:pt idx="5">
                  <c:v>51.974967721029877</c:v>
                </c:pt>
              </c:numCache>
            </c:numRef>
          </c:val>
        </c:ser>
        <c:ser>
          <c:idx val="2"/>
          <c:order val="2"/>
          <c:tx>
            <c:strRef>
              <c:f>Quints!$AG$75</c:f>
              <c:strCache>
                <c:ptCount val="1"/>
                <c:pt idx="0">
                  <c:v>Wales</c:v>
                </c:pt>
              </c:strCache>
            </c:strRef>
          </c:tx>
          <c:spPr>
            <a:solidFill>
              <a:schemeClr val="accent3"/>
            </a:solidFill>
            <a:ln>
              <a:noFill/>
            </a:ln>
            <a:effectLst/>
          </c:spPr>
          <c:invertIfNegative val="0"/>
          <c:cat>
            <c:strRef>
              <c:f>Quints!$AH$72:$AM$72</c:f>
              <c:strCache>
                <c:ptCount val="6"/>
                <c:pt idx="0">
                  <c:v>1</c:v>
                </c:pt>
                <c:pt idx="1">
                  <c:v>2</c:v>
                </c:pt>
                <c:pt idx="2">
                  <c:v>3</c:v>
                </c:pt>
                <c:pt idx="3">
                  <c:v>4</c:v>
                </c:pt>
                <c:pt idx="4">
                  <c:v>5</c:v>
                </c:pt>
                <c:pt idx="5">
                  <c:v>ALL</c:v>
                </c:pt>
              </c:strCache>
            </c:strRef>
          </c:cat>
          <c:val>
            <c:numRef>
              <c:f>Quints!$AH$75:$AM$75</c:f>
              <c:numCache>
                <c:formatCode>0</c:formatCode>
                <c:ptCount val="6"/>
                <c:pt idx="0">
                  <c:v>10.332338859753531</c:v>
                </c:pt>
                <c:pt idx="1">
                  <c:v>18.92122198680973</c:v>
                </c:pt>
                <c:pt idx="2">
                  <c:v>34.740654178619863</c:v>
                </c:pt>
                <c:pt idx="3">
                  <c:v>56.542036423610561</c:v>
                </c:pt>
                <c:pt idx="4">
                  <c:v>135.36754578703551</c:v>
                </c:pt>
                <c:pt idx="5">
                  <c:v>62.211119544602283</c:v>
                </c:pt>
              </c:numCache>
            </c:numRef>
          </c:val>
        </c:ser>
        <c:ser>
          <c:idx val="3"/>
          <c:order val="3"/>
          <c:tx>
            <c:strRef>
              <c:f>Quints!$AG$76</c:f>
              <c:strCache>
                <c:ptCount val="1"/>
                <c:pt idx="0">
                  <c:v>Scotland</c:v>
                </c:pt>
              </c:strCache>
            </c:strRef>
          </c:tx>
          <c:spPr>
            <a:solidFill>
              <a:schemeClr val="accent4"/>
            </a:solidFill>
            <a:ln>
              <a:noFill/>
            </a:ln>
            <a:effectLst/>
          </c:spPr>
          <c:invertIfNegative val="0"/>
          <c:cat>
            <c:strRef>
              <c:f>Quints!$AH$72:$AM$72</c:f>
              <c:strCache>
                <c:ptCount val="6"/>
                <c:pt idx="0">
                  <c:v>1</c:v>
                </c:pt>
                <c:pt idx="1">
                  <c:v>2</c:v>
                </c:pt>
                <c:pt idx="2">
                  <c:v>3</c:v>
                </c:pt>
                <c:pt idx="3">
                  <c:v>4</c:v>
                </c:pt>
                <c:pt idx="4">
                  <c:v>5</c:v>
                </c:pt>
                <c:pt idx="5">
                  <c:v>ALL</c:v>
                </c:pt>
              </c:strCache>
            </c:strRef>
          </c:cat>
          <c:val>
            <c:numRef>
              <c:f>Quints!$AH$76:$AM$76</c:f>
              <c:numCache>
                <c:formatCode>0</c:formatCode>
                <c:ptCount val="6"/>
                <c:pt idx="0">
                  <c:v>18.455458457359651</c:v>
                </c:pt>
                <c:pt idx="1">
                  <c:v>33.95264071845078</c:v>
                </c:pt>
                <c:pt idx="2">
                  <c:v>45.029475967133202</c:v>
                </c:pt>
                <c:pt idx="3">
                  <c:v>81.871209232214298</c:v>
                </c:pt>
                <c:pt idx="4">
                  <c:v>188.35874431838141</c:v>
                </c:pt>
                <c:pt idx="5">
                  <c:v>81.775536231606537</c:v>
                </c:pt>
              </c:numCache>
            </c:numRef>
          </c:val>
        </c:ser>
        <c:dLbls>
          <c:showLegendKey val="0"/>
          <c:showVal val="0"/>
          <c:showCatName val="0"/>
          <c:showSerName val="0"/>
          <c:showPercent val="0"/>
          <c:showBubbleSize val="0"/>
        </c:dLbls>
        <c:gapWidth val="219"/>
        <c:overlap val="-27"/>
        <c:axId val="44053632"/>
        <c:axId val="44055168"/>
      </c:barChart>
      <c:catAx>
        <c:axId val="4405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055168"/>
        <c:crosses val="autoZero"/>
        <c:auto val="1"/>
        <c:lblAlgn val="ctr"/>
        <c:lblOffset val="100"/>
        <c:noMultiLvlLbl val="0"/>
      </c:catAx>
      <c:valAx>
        <c:axId val="44055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Rates per 10,000 children</a:t>
                </a:r>
              </a:p>
            </c:rich>
          </c:tx>
          <c:layout>
            <c:manualLayout>
              <c:xMode val="edge"/>
              <c:yMode val="edge"/>
              <c:x val="8.2860638416194007E-3"/>
              <c:y val="0.171067253459154"/>
            </c:manualLayout>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053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800" b="1" dirty="0"/>
              <a:t>UK CPP Rate by deprivation LA group and neighbourhood deprivation quintile, 2015 </a:t>
            </a:r>
          </a:p>
        </c:rich>
      </c:tx>
      <c:layout/>
      <c:overlay val="0"/>
      <c:spPr>
        <a:noFill/>
        <a:ln>
          <a:noFill/>
        </a:ln>
        <a:effectLst/>
      </c:spPr>
    </c:title>
    <c:autoTitleDeleted val="0"/>
    <c:plotArea>
      <c:layout>
        <c:manualLayout>
          <c:layoutTarget val="inner"/>
          <c:xMode val="edge"/>
          <c:yMode val="edge"/>
          <c:x val="8.2601504494717606E-2"/>
          <c:y val="1.50444972467848E-2"/>
          <c:w val="0.89501962116266198"/>
          <c:h val="0.86837580034762696"/>
        </c:manualLayout>
      </c:layout>
      <c:barChart>
        <c:barDir val="col"/>
        <c:grouping val="clustered"/>
        <c:varyColors val="0"/>
        <c:ser>
          <c:idx val="0"/>
          <c:order val="0"/>
          <c:tx>
            <c:v>High IMD</c:v>
          </c:tx>
          <c:spPr>
            <a:solidFill>
              <a:schemeClr val="accent1"/>
            </a:solidFill>
            <a:ln>
              <a:noFill/>
            </a:ln>
            <a:effectLst/>
          </c:spPr>
          <c:invertIfNegative val="0"/>
          <c:val>
            <c:numRef>
              <c:f>Sheet1!$M$17:$R$17</c:f>
              <c:numCache>
                <c:formatCode>0</c:formatCode>
                <c:ptCount val="6"/>
                <c:pt idx="0">
                  <c:v>3.8211212825136802</c:v>
                </c:pt>
                <c:pt idx="1">
                  <c:v>12.408225090560849</c:v>
                </c:pt>
                <c:pt idx="2">
                  <c:v>22.53911341755343</c:v>
                </c:pt>
                <c:pt idx="3">
                  <c:v>35.978956197576899</c:v>
                </c:pt>
                <c:pt idx="4">
                  <c:v>77.752597328298307</c:v>
                </c:pt>
                <c:pt idx="5">
                  <c:v>48.35701751394614</c:v>
                </c:pt>
              </c:numCache>
            </c:numRef>
          </c:val>
        </c:ser>
        <c:ser>
          <c:idx val="1"/>
          <c:order val="1"/>
          <c:tx>
            <c:v>Low IMD</c:v>
          </c:tx>
          <c:spPr>
            <a:solidFill>
              <a:schemeClr val="accent2"/>
            </a:solidFill>
            <a:ln>
              <a:noFill/>
            </a:ln>
            <a:effectLst/>
          </c:spPr>
          <c:invertIfNegative val="0"/>
          <c:val>
            <c:numRef>
              <c:f>Sheet1!$M$16:$R$16</c:f>
              <c:numCache>
                <c:formatCode>0</c:formatCode>
                <c:ptCount val="6"/>
                <c:pt idx="0">
                  <c:v>9.7092837349623515</c:v>
                </c:pt>
                <c:pt idx="1">
                  <c:v>20.56052181858918</c:v>
                </c:pt>
                <c:pt idx="2">
                  <c:v>38.615792468848433</c:v>
                </c:pt>
                <c:pt idx="3">
                  <c:v>60.277708618261762</c:v>
                </c:pt>
                <c:pt idx="4">
                  <c:v>107.26990453312349</c:v>
                </c:pt>
                <c:pt idx="5">
                  <c:v>31.599298766528559</c:v>
                </c:pt>
              </c:numCache>
            </c:numRef>
          </c:val>
        </c:ser>
        <c:dLbls>
          <c:showLegendKey val="0"/>
          <c:showVal val="0"/>
          <c:showCatName val="0"/>
          <c:showSerName val="0"/>
          <c:showPercent val="0"/>
          <c:showBubbleSize val="0"/>
        </c:dLbls>
        <c:gapWidth val="219"/>
        <c:overlap val="-27"/>
        <c:axId val="44111744"/>
        <c:axId val="44113280"/>
      </c:barChart>
      <c:catAx>
        <c:axId val="4411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13280"/>
        <c:crosses val="autoZero"/>
        <c:auto val="1"/>
        <c:lblAlgn val="ctr"/>
        <c:lblOffset val="100"/>
        <c:noMultiLvlLbl val="0"/>
      </c:catAx>
      <c:valAx>
        <c:axId val="44113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Rate per 10,000 children</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117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BD6E33F-97E6-4644-A066-D7472DD1A97A}" type="datetimeFigureOut">
              <a:rPr lang="en-GB" smtClean="0"/>
              <a:t>16/10/2017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3774960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D6E33F-97E6-4644-A066-D7472DD1A97A}" type="datetimeFigureOut">
              <a:rPr lang="en-GB" smtClean="0"/>
              <a:t>16/10/2017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4198228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D6E33F-97E6-4644-A066-D7472DD1A97A}" type="datetimeFigureOut">
              <a:rPr lang="en-GB" smtClean="0"/>
              <a:t>16/10/2017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3554699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BD6E33F-97E6-4644-A066-D7472DD1A97A}" type="datetimeFigureOut">
              <a:rPr lang="en-GB" smtClean="0"/>
              <a:t>16/10/2017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4097575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BD6E33F-97E6-4644-A066-D7472DD1A97A}" type="datetimeFigureOut">
              <a:rPr lang="en-GB" smtClean="0"/>
              <a:t>16/10/2017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235120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BD6E33F-97E6-4644-A066-D7472DD1A97A}" type="datetimeFigureOut">
              <a:rPr lang="en-GB" smtClean="0"/>
              <a:t>16/10/2017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384998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D6E33F-97E6-4644-A066-D7472DD1A97A}" type="datetimeFigureOut">
              <a:rPr lang="en-GB" smtClean="0"/>
              <a:t>16/10/2017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214456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D6E33F-97E6-4644-A066-D7472DD1A97A}" type="datetimeFigureOut">
              <a:rPr lang="en-GB" smtClean="0"/>
              <a:t>16/10/2017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677775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D6E33F-97E6-4644-A066-D7472DD1A97A}" type="datetimeFigureOut">
              <a:rPr lang="en-GB" smtClean="0"/>
              <a:t>16/10/2017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1147611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D6E33F-97E6-4644-A066-D7472DD1A97A}" type="datetimeFigureOut">
              <a:rPr lang="en-GB" smtClean="0"/>
              <a:t>16/10/2017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1022135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D6E33F-97E6-4644-A066-D7472DD1A97A}" type="datetimeFigureOut">
              <a:rPr lang="en-GB" smtClean="0"/>
              <a:t>16/10/2017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C340C3-901E-4F9A-BC41-F4739BF4BDEC}" type="slidenum">
              <a:rPr lang="en-GB" smtClean="0"/>
              <a:t>‹#›</a:t>
            </a:fld>
            <a:endParaRPr lang="en-GB"/>
          </a:p>
        </p:txBody>
      </p:sp>
    </p:spTree>
    <p:extLst>
      <p:ext uri="{BB962C8B-B14F-4D97-AF65-F5344CB8AC3E}">
        <p14:creationId xmlns:p14="http://schemas.microsoft.com/office/powerpoint/2010/main" val="742981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sz="3600">
                <a:solidFill>
                  <a:schemeClr val="tx2"/>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623392" y="1700809"/>
            <a:ext cx="10972800" cy="392129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329" y="6029908"/>
            <a:ext cx="2072569" cy="828092"/>
          </a:xfrm>
          <a:prstGeom prst="rect">
            <a:avLst/>
          </a:prstGeom>
        </p:spPr>
      </p:pic>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9404" y="6381329"/>
            <a:ext cx="11038417"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813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6E33F-97E6-4644-A066-D7472DD1A97A}" type="datetimeFigureOut">
              <a:rPr lang="en-GB" smtClean="0"/>
              <a:t>16/10/2017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C340C3-901E-4F9A-BC41-F4739BF4BDEC}" type="slidenum">
              <a:rPr lang="en-GB" smtClean="0"/>
              <a:t>‹#›</a:t>
            </a:fld>
            <a:endParaRPr lang="en-GB"/>
          </a:p>
        </p:txBody>
      </p:sp>
    </p:spTree>
    <p:extLst>
      <p:ext uri="{BB962C8B-B14F-4D97-AF65-F5344CB8AC3E}">
        <p14:creationId xmlns:p14="http://schemas.microsoft.com/office/powerpoint/2010/main" val="233258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6924" y="1575254"/>
            <a:ext cx="7766144" cy="3924403"/>
          </a:xfrm>
        </p:spPr>
        <p:style>
          <a:lnRef idx="2">
            <a:schemeClr val="dk1"/>
          </a:lnRef>
          <a:fillRef idx="1">
            <a:schemeClr val="lt1"/>
          </a:fillRef>
          <a:effectRef idx="0">
            <a:schemeClr val="dk1"/>
          </a:effectRef>
          <a:fontRef idx="minor">
            <a:schemeClr val="dk1"/>
          </a:fontRef>
        </p:style>
        <p:txBody>
          <a:bodyPr>
            <a:normAutofit/>
          </a:bodyPr>
          <a:lstStyle/>
          <a:p>
            <a:r>
              <a:rPr lang="en-GB" sz="4300" b="1" dirty="0" smtClean="0">
                <a:solidFill>
                  <a:prstClr val="black"/>
                </a:solidFill>
              </a:rPr>
              <a:t>Child Welfare Inequalities </a:t>
            </a:r>
            <a:r>
              <a:rPr lang="en-GB" sz="4300" b="1" dirty="0">
                <a:solidFill>
                  <a:srgbClr val="1F497D"/>
                </a:solidFill>
              </a:rPr>
              <a:t/>
            </a:r>
            <a:br>
              <a:rPr lang="en-GB" sz="4300" b="1" dirty="0">
                <a:solidFill>
                  <a:srgbClr val="1F497D"/>
                </a:solidFill>
              </a:rPr>
            </a:b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352" y="68733"/>
            <a:ext cx="2700528" cy="143865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5576" y="92429"/>
            <a:ext cx="2052000" cy="1008112"/>
          </a:xfrm>
          <a:prstGeom prst="rect">
            <a:avLst/>
          </a:prstGeom>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3512" y="5877272"/>
            <a:ext cx="1077938" cy="746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4" descr="Image result for university of sheffield"/>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3880" y="5984430"/>
            <a:ext cx="1440160" cy="639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https://halo.hud.ac.uk/silive/images/logo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51838" y="5824393"/>
            <a:ext cx="1296144" cy="852328"/>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www.astutewales.com/en/getfile.php?type=site_images&amp;id=cardiff_logo%20copy.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6401" y="5898381"/>
            <a:ext cx="728059" cy="70435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1" descr="Image result for queens university belfast logo"/>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60"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75920" y="6079159"/>
            <a:ext cx="1368152" cy="539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2" name="Picture 14" descr="https://adelphi-sa.terradotta.com/_customtags/ct_Image.cfm?Image_ID=6906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68209" y="5974975"/>
            <a:ext cx="1563479" cy="627761"/>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88088" y="5877273"/>
            <a:ext cx="936104" cy="690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3161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power of stories</a:t>
            </a:r>
            <a:endParaRPr lang="en-US" dirty="0"/>
          </a:p>
        </p:txBody>
      </p:sp>
      <p:sp>
        <p:nvSpPr>
          <p:cNvPr id="3" name="Content Placeholder 2"/>
          <p:cNvSpPr>
            <a:spLocks noGrp="1"/>
          </p:cNvSpPr>
          <p:nvPr>
            <p:ph idx="1"/>
          </p:nvPr>
        </p:nvSpPr>
        <p:spPr/>
        <p:txBody>
          <a:bodyPr>
            <a:normAutofit/>
          </a:bodyPr>
          <a:lstStyle/>
          <a:p>
            <a:r>
              <a:rPr lang="en-GB" dirty="0"/>
              <a:t>Stories are the means by which we navigate the </a:t>
            </a:r>
            <a:r>
              <a:rPr lang="en-GB" dirty="0" smtClean="0"/>
              <a:t>world.  </a:t>
            </a:r>
            <a:r>
              <a:rPr lang="en-GB" dirty="0"/>
              <a:t>They allow us to interpret its complex and contradictory </a:t>
            </a:r>
            <a:r>
              <a:rPr lang="en-GB" dirty="0" smtClean="0"/>
              <a:t>signals (</a:t>
            </a:r>
            <a:r>
              <a:rPr lang="en-GB" dirty="0" err="1" smtClean="0"/>
              <a:t>Monbiot</a:t>
            </a:r>
            <a:r>
              <a:rPr lang="en-GB" dirty="0" smtClean="0"/>
              <a:t>, 2017).</a:t>
            </a:r>
          </a:p>
          <a:p>
            <a:r>
              <a:rPr lang="en-GB" dirty="0" smtClean="0"/>
              <a:t>All compelling stories tend to have a plot,  feature victims and villains,  have a moral, and appeal to particular values</a:t>
            </a:r>
          </a:p>
          <a:p>
            <a:r>
              <a:rPr lang="en-GB" dirty="0"/>
              <a:t>We argue that parents in the child protection system deserve better stories than those currently in circulation</a:t>
            </a:r>
          </a:p>
          <a:p>
            <a:r>
              <a:rPr lang="en-GB" dirty="0"/>
              <a:t>We need to develop compelling stories rooted in evidence and appeal to alternative values than those dominant currently </a:t>
            </a:r>
            <a:endParaRPr lang="en-US" dirty="0"/>
          </a:p>
          <a:p>
            <a:pPr marL="0" indent="0">
              <a:buNone/>
            </a:pPr>
            <a:endParaRPr lang="en-GB" dirty="0" smtClean="0"/>
          </a:p>
          <a:p>
            <a:pPr marL="0" indent="0">
              <a:buNone/>
            </a:pPr>
            <a:endParaRPr lang="en-US" dirty="0"/>
          </a:p>
        </p:txBody>
      </p:sp>
    </p:spTree>
    <p:extLst>
      <p:ext uri="{BB962C8B-B14F-4D97-AF65-F5344CB8AC3E}">
        <p14:creationId xmlns:p14="http://schemas.microsoft.com/office/powerpoint/2010/main" val="170565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story?</a:t>
            </a:r>
            <a:endParaRPr lang="en-US" dirty="0"/>
          </a:p>
        </p:txBody>
      </p:sp>
      <p:sp>
        <p:nvSpPr>
          <p:cNvPr id="3" name="Content Placeholder 2"/>
          <p:cNvSpPr>
            <a:spLocks noGrp="1"/>
          </p:cNvSpPr>
          <p:nvPr>
            <p:ph idx="1"/>
          </p:nvPr>
        </p:nvSpPr>
        <p:spPr/>
        <p:txBody>
          <a:bodyPr/>
          <a:lstStyle/>
          <a:p>
            <a:r>
              <a:rPr lang="en-GB" i="1" dirty="0"/>
              <a:t>In</a:t>
            </a:r>
            <a:r>
              <a:rPr lang="en-US" i="1" dirty="0"/>
              <a:t> too many cases, social work training involves idealistic students being told that the individuals with whom they will work have been disempowered by society. They will be encouraged to see these individuals as victims of social injustice whose fate is overwhelmingly decreed by the economic forces and inherent inequalities which scar our society. This analysis is, sadly, as widespread as it is pernicious. It robs individuals of the power of agency and breaks the link between an individual’s actions and the consequences. It risks explaining away substance abuse, domestic violence and personal irresponsibility, rather than doing away with them. </a:t>
            </a:r>
            <a:endParaRPr lang="en-GB" dirty="0"/>
          </a:p>
          <a:p>
            <a:endParaRPr lang="en-US" dirty="0"/>
          </a:p>
        </p:txBody>
      </p:sp>
    </p:spTree>
    <p:extLst>
      <p:ext uri="{BB962C8B-B14F-4D97-AF65-F5344CB8AC3E}">
        <p14:creationId xmlns:p14="http://schemas.microsoft.com/office/powerpoint/2010/main" val="2968724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One</a:t>
            </a:r>
            <a:endParaRPr lang="en-US" dirty="0"/>
          </a:p>
        </p:txBody>
      </p:sp>
      <p:sp>
        <p:nvSpPr>
          <p:cNvPr id="3" name="Content Placeholder 2"/>
          <p:cNvSpPr>
            <a:spLocks noGrp="1"/>
          </p:cNvSpPr>
          <p:nvPr>
            <p:ph idx="1"/>
          </p:nvPr>
        </p:nvSpPr>
        <p:spPr/>
        <p:txBody>
          <a:bodyPr>
            <a:normAutofit fontScale="92500"/>
          </a:bodyPr>
          <a:lstStyle/>
          <a:p>
            <a:pPr lvl="0"/>
            <a:r>
              <a:rPr lang="en-GB" dirty="0"/>
              <a:t>Child protection is a specific activity that is largely concerned </a:t>
            </a:r>
            <a:r>
              <a:rPr lang="en-GB" dirty="0" smtClean="0"/>
              <a:t>with </a:t>
            </a:r>
            <a:r>
              <a:rPr lang="en-GB" dirty="0"/>
              <a:t>stopping children dying or being harmed/neglected by their parents or carers  </a:t>
            </a:r>
          </a:p>
          <a:p>
            <a:pPr lvl="0"/>
            <a:r>
              <a:rPr lang="en-GB" dirty="0"/>
              <a:t>Many parents and carers make dangerous or poor lifestyle choices. They choose violent men and/or to waste their money on drink and drugs.</a:t>
            </a:r>
          </a:p>
          <a:p>
            <a:pPr lvl="0"/>
            <a:r>
              <a:rPr lang="en-GB" dirty="0" smtClean="0"/>
              <a:t>They </a:t>
            </a:r>
            <a:r>
              <a:rPr lang="en-GB" dirty="0"/>
              <a:t>are able to outwit gullible social workers who, though well-meaning, are let down by social work educators</a:t>
            </a:r>
          </a:p>
          <a:p>
            <a:pPr lvl="0"/>
            <a:r>
              <a:rPr lang="en-GB" dirty="0"/>
              <a:t>These educators tells them not to blame or condemn parents, but rather to see them as victims of poverty or inequality</a:t>
            </a:r>
          </a:p>
          <a:p>
            <a:pPr lvl="0"/>
            <a:r>
              <a:rPr lang="en-GB" dirty="0"/>
              <a:t>But poverty and inequality have nothing to do with child abuse</a:t>
            </a:r>
          </a:p>
          <a:p>
            <a:pPr marL="0" indent="0">
              <a:buNone/>
            </a:pPr>
            <a:endParaRPr lang="en-US" dirty="0"/>
          </a:p>
        </p:txBody>
      </p:sp>
    </p:spTree>
    <p:extLst>
      <p:ext uri="{BB962C8B-B14F-4D97-AF65-F5344CB8AC3E}">
        <p14:creationId xmlns:p14="http://schemas.microsoft.com/office/powerpoint/2010/main" val="4176613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Two</a:t>
            </a:r>
            <a:endParaRPr lang="en-US" dirty="0"/>
          </a:p>
        </p:txBody>
      </p:sp>
      <p:sp>
        <p:nvSpPr>
          <p:cNvPr id="3" name="Content Placeholder 2"/>
          <p:cNvSpPr>
            <a:spLocks noGrp="1"/>
          </p:cNvSpPr>
          <p:nvPr>
            <p:ph idx="1"/>
          </p:nvPr>
        </p:nvSpPr>
        <p:spPr/>
        <p:txBody>
          <a:bodyPr>
            <a:normAutofit fontScale="92500" lnSpcReduction="10000"/>
          </a:bodyPr>
          <a:lstStyle/>
          <a:p>
            <a:pPr lvl="0"/>
            <a:r>
              <a:rPr lang="en-GB" dirty="0"/>
              <a:t>Child abuse and neglect is caused usually by </a:t>
            </a:r>
            <a:r>
              <a:rPr lang="en-GB" dirty="0" smtClean="0"/>
              <a:t>parents or carers </a:t>
            </a:r>
            <a:r>
              <a:rPr lang="en-GB" dirty="0"/>
              <a:t>doing, or not doing, things to </a:t>
            </a:r>
            <a:r>
              <a:rPr lang="en-GB" dirty="0" smtClean="0"/>
              <a:t>others</a:t>
            </a:r>
          </a:p>
          <a:p>
            <a:r>
              <a:rPr lang="en-GB" dirty="0"/>
              <a:t>A key part of the professional task is to assess for, and deal with, risk in families and in </a:t>
            </a:r>
            <a:r>
              <a:rPr lang="en-GB" dirty="0" smtClean="0"/>
              <a:t>communities</a:t>
            </a:r>
            <a:endParaRPr lang="en-GB" dirty="0"/>
          </a:p>
          <a:p>
            <a:pPr lvl="0"/>
            <a:r>
              <a:rPr lang="en-GB" b="1" dirty="0"/>
              <a:t>Poverty does not cause abuse and neglect but impacts on parenting because of the stress it causes. Most poor parents do not abuse their </a:t>
            </a:r>
            <a:r>
              <a:rPr lang="en-GB" b="1" dirty="0" smtClean="0"/>
              <a:t>children</a:t>
            </a:r>
            <a:endParaRPr lang="en-GB" b="1" dirty="0"/>
          </a:p>
          <a:p>
            <a:pPr lvl="0"/>
            <a:r>
              <a:rPr lang="en-GB" dirty="0"/>
              <a:t>Child protection and welfare are recognised as linked but the link is poorly understood and relatively under-explored</a:t>
            </a:r>
          </a:p>
          <a:p>
            <a:pPr lvl="0"/>
            <a:r>
              <a:rPr lang="en-GB" dirty="0" smtClean="0"/>
              <a:t>Early</a:t>
            </a:r>
            <a:r>
              <a:rPr lang="en-GB" dirty="0"/>
              <a:t>, time limited, interventions are vital to mitigate against brain damage or faulty attachment patterns developing </a:t>
            </a:r>
          </a:p>
          <a:p>
            <a:endParaRPr lang="en-US" dirty="0"/>
          </a:p>
        </p:txBody>
      </p:sp>
    </p:spTree>
    <p:extLst>
      <p:ext uri="{BB962C8B-B14F-4D97-AF65-F5344CB8AC3E}">
        <p14:creationId xmlns:p14="http://schemas.microsoft.com/office/powerpoint/2010/main" val="2535898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Telling a different story?</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9138460"/>
              </p:ext>
            </p:extLst>
          </p:nvPr>
        </p:nvGraphicFramePr>
        <p:xfrm>
          <a:off x="2231136" y="1700213"/>
          <a:ext cx="7790688" cy="3921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4055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219138"/>
          </a:xfrm>
        </p:spPr>
        <p:txBody>
          <a:bodyPr>
            <a:normAutofit fontScale="90000"/>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575321"/>
              </p:ext>
            </p:extLst>
          </p:nvPr>
        </p:nvGraphicFramePr>
        <p:xfrm>
          <a:off x="1280160" y="905257"/>
          <a:ext cx="9134856" cy="467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6640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246570"/>
          </a:xfrm>
        </p:spPr>
        <p:txBody>
          <a:bodyPr>
            <a:normAutofit fontScale="90000"/>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0001495"/>
              </p:ext>
            </p:extLst>
          </p:nvPr>
        </p:nvGraphicFramePr>
        <p:xfrm>
          <a:off x="1353312" y="877825"/>
          <a:ext cx="9079992" cy="4974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9836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dirty="0" smtClean="0">
                <a:solidFill>
                  <a:schemeClr val="tx1"/>
                </a:solidFill>
              </a:rPr>
              <a:t>The Case Studies</a:t>
            </a:r>
            <a:endParaRPr lang="en-GB" b="1" dirty="0">
              <a:solidFill>
                <a:schemeClr val="tx1"/>
              </a:solidFill>
            </a:endParaRPr>
          </a:p>
        </p:txBody>
      </p:sp>
      <p:sp>
        <p:nvSpPr>
          <p:cNvPr id="5" name="Content Placeholder 4"/>
          <p:cNvSpPr txBox="1">
            <a:spLocks noGrp="1"/>
          </p:cNvSpPr>
          <p:nvPr>
            <p:ph idx="1"/>
          </p:nvPr>
        </p:nvSpPr>
        <p:spPr>
          <a:xfrm>
            <a:off x="1991544" y="1700809"/>
            <a:ext cx="8229600" cy="3888244"/>
          </a:xfrm>
          <a:prstGeom prst="rect">
            <a:avLst/>
          </a:prstGeom>
          <a:noFill/>
        </p:spPr>
        <p:txBody>
          <a:bodyPr wrap="square" rtlCol="0">
            <a:spAutoFit/>
          </a:bodyPr>
          <a:lstStyle/>
          <a:p>
            <a:pPr marL="0" indent="0">
              <a:buNone/>
            </a:pPr>
            <a:r>
              <a:rPr lang="en-GB" sz="2000" b="1" dirty="0">
                <a:solidFill>
                  <a:schemeClr val="tx1"/>
                </a:solidFill>
              </a:rPr>
              <a:t>Two overarching questions</a:t>
            </a:r>
          </a:p>
          <a:p>
            <a:endParaRPr lang="en-GB" sz="2000" b="1" dirty="0">
              <a:solidFill>
                <a:schemeClr val="tx1"/>
              </a:solidFill>
            </a:endParaRPr>
          </a:p>
          <a:p>
            <a:pPr marL="457200" indent="-457200">
              <a:buFont typeface="+mj-lt"/>
              <a:buAutoNum type="arabicPeriod"/>
            </a:pPr>
            <a:r>
              <a:rPr lang="en-GB" sz="2000" b="1" dirty="0">
                <a:solidFill>
                  <a:schemeClr val="tx1"/>
                </a:solidFill>
              </a:rPr>
              <a:t>What is the interplay between decisions to intervene in children’s lives and their social, economic and material circumstances?  </a:t>
            </a:r>
          </a:p>
          <a:p>
            <a:pPr marL="457200" indent="-457200">
              <a:buFont typeface="+mj-lt"/>
              <a:buAutoNum type="arabicPeriod"/>
            </a:pPr>
            <a:r>
              <a:rPr lang="en-GB" sz="2000" b="1" dirty="0">
                <a:solidFill>
                  <a:schemeClr val="tx1"/>
                </a:solidFill>
              </a:rPr>
              <a:t>Can we </a:t>
            </a:r>
            <a:r>
              <a:rPr lang="en-GB" sz="2000" b="1" dirty="0" smtClean="0">
                <a:solidFill>
                  <a:schemeClr val="tx1"/>
                </a:solidFill>
              </a:rPr>
              <a:t>confirm </a:t>
            </a:r>
            <a:r>
              <a:rPr lang="en-GB" sz="2000" b="1" dirty="0">
                <a:solidFill>
                  <a:schemeClr val="tx1"/>
                </a:solidFill>
              </a:rPr>
              <a:t>and investigate the </a:t>
            </a:r>
            <a:r>
              <a:rPr lang="en-GB" sz="2000" b="1" dirty="0" smtClean="0">
                <a:solidFill>
                  <a:schemeClr val="tx1"/>
                </a:solidFill>
              </a:rPr>
              <a:t>‘inverse intervention law’?</a:t>
            </a:r>
            <a:endParaRPr lang="en-GB" sz="2000" b="1" dirty="0">
              <a:solidFill>
                <a:schemeClr val="tx1"/>
              </a:solidFill>
            </a:endParaRPr>
          </a:p>
          <a:p>
            <a:endParaRPr lang="en-GB" sz="2000" b="1" dirty="0">
              <a:solidFill>
                <a:schemeClr val="tx1"/>
              </a:solidFill>
            </a:endParaRPr>
          </a:p>
          <a:p>
            <a:pPr marL="0" indent="0">
              <a:buNone/>
            </a:pPr>
            <a:r>
              <a:rPr lang="en-GB" sz="2000" b="1" dirty="0">
                <a:solidFill>
                  <a:schemeClr val="tx1"/>
                </a:solidFill>
              </a:rPr>
              <a:t>Finer grain questions</a:t>
            </a:r>
          </a:p>
          <a:p>
            <a:pPr marL="457200" indent="-457200">
              <a:buFont typeface="+mj-lt"/>
              <a:buAutoNum type="arabicPeriod"/>
            </a:pPr>
            <a:r>
              <a:rPr lang="en-GB" sz="2000" b="1" dirty="0" smtClean="0">
                <a:solidFill>
                  <a:schemeClr val="tx1"/>
                </a:solidFill>
              </a:rPr>
              <a:t>Professionals</a:t>
            </a:r>
            <a:endParaRPr lang="en-GB" sz="2000" b="1" dirty="0">
              <a:solidFill>
                <a:schemeClr val="tx1"/>
              </a:solidFill>
            </a:endParaRPr>
          </a:p>
          <a:p>
            <a:pPr marL="457200" indent="-457200">
              <a:buFont typeface="+mj-lt"/>
              <a:buAutoNum type="arabicPeriod"/>
            </a:pPr>
            <a:r>
              <a:rPr lang="en-GB" sz="2000" b="1" dirty="0">
                <a:solidFill>
                  <a:schemeClr val="tx1"/>
                </a:solidFill>
              </a:rPr>
              <a:t>Resources</a:t>
            </a:r>
          </a:p>
          <a:p>
            <a:pPr marL="457200" indent="-457200">
              <a:buFont typeface="+mj-lt"/>
              <a:buAutoNum type="arabicPeriod"/>
            </a:pPr>
            <a:r>
              <a:rPr lang="en-GB" sz="2000" b="1" dirty="0">
                <a:solidFill>
                  <a:schemeClr val="tx1"/>
                </a:solidFill>
              </a:rPr>
              <a:t>Families</a:t>
            </a:r>
          </a:p>
        </p:txBody>
      </p:sp>
    </p:spTree>
    <p:extLst>
      <p:ext uri="{BB962C8B-B14F-4D97-AF65-F5344CB8AC3E}">
        <p14:creationId xmlns:p14="http://schemas.microsoft.com/office/powerpoint/2010/main" val="826949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57476"/>
          </a:xfrm>
        </p:spPr>
        <p:txBody>
          <a:bodyPr/>
          <a:lstStyle/>
          <a:p>
            <a:r>
              <a:rPr lang="en-GB" dirty="0" smtClean="0"/>
              <a:t>Unmet need and rationing </a:t>
            </a:r>
            <a:endParaRPr lang="en-GB" dirty="0"/>
          </a:p>
        </p:txBody>
      </p:sp>
      <p:sp>
        <p:nvSpPr>
          <p:cNvPr id="3" name="Content Placeholder 2"/>
          <p:cNvSpPr>
            <a:spLocks noGrp="1"/>
          </p:cNvSpPr>
          <p:nvPr>
            <p:ph idx="1"/>
          </p:nvPr>
        </p:nvSpPr>
        <p:spPr>
          <a:xfrm>
            <a:off x="623392" y="1335314"/>
            <a:ext cx="10972800" cy="4344851"/>
          </a:xfrm>
        </p:spPr>
        <p:txBody>
          <a:bodyPr>
            <a:normAutofit fontScale="92500" lnSpcReduction="10000"/>
          </a:bodyPr>
          <a:lstStyle/>
          <a:p>
            <a:r>
              <a:rPr lang="en-GB" i="1" dirty="0"/>
              <a:t>“It’s a high threshold service … we are working with some of the most vulnerable children in the city, we’re working with children who are subject to CP registration, who are subject to compulsory measures of care through the children’s hearing … we are working with children who are most at risk</a:t>
            </a:r>
            <a:r>
              <a:rPr lang="en-GB" i="1" dirty="0" smtClean="0"/>
              <a:t>”.</a:t>
            </a:r>
          </a:p>
          <a:p>
            <a:endParaRPr lang="en-GB" dirty="0"/>
          </a:p>
          <a:p>
            <a:r>
              <a:rPr lang="en-GB" i="1" dirty="0"/>
              <a:t>The staff at the site explained that the ‘threshold is too high’ and that ‘it’s [social work] become a crisis service more or less.’ During observation of a referral meeting, the staff during the (1 hour) meeting worked through a waiting list of 63 children. The bulk of them were defined as ‘other children in need’ whilst 8 were headed ‘child protection’. The IIL site team manager explained that ‘demands and expectations have just increased, increased, increased, increased…’</a:t>
            </a:r>
            <a:endParaRPr lang="en-GB" dirty="0"/>
          </a:p>
          <a:p>
            <a:pPr marL="0" indent="0">
              <a:buNone/>
            </a:pPr>
            <a:endParaRPr lang="en-GB" dirty="0"/>
          </a:p>
        </p:txBody>
      </p:sp>
    </p:spTree>
    <p:extLst>
      <p:ext uri="{BB962C8B-B14F-4D97-AF65-F5344CB8AC3E}">
        <p14:creationId xmlns:p14="http://schemas.microsoft.com/office/powerpoint/2010/main" val="2427196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consequences of change……</a:t>
            </a:r>
            <a:endParaRPr lang="en-GB" dirty="0"/>
          </a:p>
        </p:txBody>
      </p:sp>
      <p:sp>
        <p:nvSpPr>
          <p:cNvPr id="3" name="Content Placeholder 2"/>
          <p:cNvSpPr>
            <a:spLocks noGrp="1"/>
          </p:cNvSpPr>
          <p:nvPr>
            <p:ph idx="1"/>
          </p:nvPr>
        </p:nvSpPr>
        <p:spPr/>
        <p:txBody>
          <a:bodyPr/>
          <a:lstStyle/>
          <a:p>
            <a:pPr marL="0" indent="0">
              <a:buNone/>
            </a:pPr>
            <a:r>
              <a:rPr lang="en-GB" i="1" dirty="0"/>
              <a:t>‘ The duty team leader described the restructuring as “unsettling as you are merging into already formed teams’. She explains moving between offices is difficult because you have to sustain knowledge of local resources, which are constantly changing, and  “it can have an impact on understanding of thresholds as it can vary between localities sometimes”. </a:t>
            </a:r>
            <a:endParaRPr lang="en-GB" i="1" dirty="0" smtClean="0"/>
          </a:p>
          <a:p>
            <a:pPr marL="0" indent="0">
              <a:buNone/>
            </a:pPr>
            <a:endParaRPr lang="en-GB" i="1" dirty="0"/>
          </a:p>
          <a:p>
            <a:pPr marL="0" indent="0">
              <a:buNone/>
            </a:pPr>
            <a:r>
              <a:rPr lang="en-GB" i="1" dirty="0" smtClean="0"/>
              <a:t>During </a:t>
            </a:r>
            <a:r>
              <a:rPr lang="en-GB" i="1" dirty="0"/>
              <a:t>fieldwork a C&amp;F social worker described the restructuring as localities getting smaller but the geography is getting bigger – “you are covering a wider area”.</a:t>
            </a:r>
            <a:endParaRPr lang="en-GB" dirty="0"/>
          </a:p>
          <a:p>
            <a:pPr marL="0" indent="0">
              <a:buNone/>
            </a:pPr>
            <a:endParaRPr lang="en-GB" dirty="0"/>
          </a:p>
        </p:txBody>
      </p:sp>
    </p:spTree>
    <p:extLst>
      <p:ext uri="{BB962C8B-B14F-4D97-AF65-F5344CB8AC3E}">
        <p14:creationId xmlns:p14="http://schemas.microsoft.com/office/powerpoint/2010/main" val="1635217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Witnessing inequality </a:t>
            </a:r>
            <a:endParaRPr lang="en-GB" dirty="0"/>
          </a:p>
        </p:txBody>
      </p:sp>
      <p:sp>
        <p:nvSpPr>
          <p:cNvPr id="3" name="Content Placeholder 2"/>
          <p:cNvSpPr>
            <a:spLocks noGrp="1"/>
          </p:cNvSpPr>
          <p:nvPr>
            <p:ph idx="1"/>
          </p:nvPr>
        </p:nvSpPr>
        <p:spPr/>
        <p:txBody>
          <a:bodyPr/>
          <a:lstStyle/>
          <a:p>
            <a:pPr marL="0" indent="0">
              <a:buNone/>
            </a:pPr>
            <a:r>
              <a:rPr lang="en-GB" i="1" dirty="0"/>
              <a:t>‘…there are areas in this map which you know, is proper inner-city …. You are talking terraced houses, narrow streets, you know, rubbish in the streets, kids playing and things like that. But then again, you go to somewhere like XXXX, which is within that area, affluent, detached houses, and front, and rear gardened, manicured fences and lawns and stuff like that. So yeah, it’s within walking distance of one another, two different worlds aren’t they?</a:t>
            </a:r>
            <a:endParaRPr lang="en-GB" dirty="0"/>
          </a:p>
          <a:p>
            <a:pPr marL="0" indent="0">
              <a:buNone/>
            </a:pPr>
            <a:endParaRPr lang="en-GB" dirty="0"/>
          </a:p>
        </p:txBody>
      </p:sp>
    </p:spTree>
    <p:extLst>
      <p:ext uri="{BB962C8B-B14F-4D97-AF65-F5344CB8AC3E}">
        <p14:creationId xmlns:p14="http://schemas.microsoft.com/office/powerpoint/2010/main" val="2660453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Reflections on sites of practice </a:t>
            </a:r>
            <a:endParaRPr lang="en-GB" dirty="0"/>
          </a:p>
        </p:txBody>
      </p:sp>
      <p:sp>
        <p:nvSpPr>
          <p:cNvPr id="3" name="Content Placeholder 2"/>
          <p:cNvSpPr>
            <a:spLocks noGrp="1"/>
          </p:cNvSpPr>
          <p:nvPr>
            <p:ph idx="1"/>
          </p:nvPr>
        </p:nvSpPr>
        <p:spPr>
          <a:xfrm>
            <a:off x="623392" y="1233715"/>
            <a:ext cx="10972800" cy="4388394"/>
          </a:xfrm>
        </p:spPr>
        <p:txBody>
          <a:bodyPr>
            <a:normAutofit fontScale="77500" lnSpcReduction="20000"/>
          </a:bodyPr>
          <a:lstStyle/>
          <a:p>
            <a:pPr marL="0" indent="0">
              <a:buNone/>
            </a:pPr>
            <a:endParaRPr lang="en-GB" i="1" dirty="0" smtClean="0"/>
          </a:p>
          <a:p>
            <a:pPr marL="0" indent="0">
              <a:buNone/>
            </a:pPr>
            <a:r>
              <a:rPr lang="en-GB" i="1" dirty="0" smtClean="0"/>
              <a:t>Where </a:t>
            </a:r>
            <a:r>
              <a:rPr lang="en-GB" i="1" dirty="0"/>
              <a:t>I tend to notice it most, when you have incoming conferences you tend to notice it most, they tend to go to certain areas and I think that's probably because certain areas have poor housing. So if you are moving in you can get a house easier there than elsewhere and some of our people, </a:t>
            </a:r>
            <a:r>
              <a:rPr lang="en-GB" i="1" dirty="0" err="1"/>
              <a:t>erm</a:t>
            </a:r>
            <a:r>
              <a:rPr lang="en-GB" i="1" dirty="0"/>
              <a:t>, aren't good tenants unfortunately, so they tend to get the housing that maybe wouldn't be enough for the likes of you and me, if we were looking for housing. So they tend to move to certain parts of the city and that in itself then... </a:t>
            </a:r>
            <a:endParaRPr lang="en-GB" dirty="0"/>
          </a:p>
          <a:p>
            <a:pPr marL="0" indent="0">
              <a:buNone/>
            </a:pPr>
            <a:endParaRPr lang="en-GB" i="1" dirty="0" smtClean="0"/>
          </a:p>
          <a:p>
            <a:pPr marL="0" indent="0">
              <a:buNone/>
            </a:pPr>
            <a:r>
              <a:rPr lang="en-GB" i="1" dirty="0" smtClean="0"/>
              <a:t>‘…</a:t>
            </a:r>
            <a:r>
              <a:rPr lang="en-GB" i="1" dirty="0"/>
              <a:t>But then again even just working here I think it’s easy to identify where the more deprived areas are in XXX</a:t>
            </a:r>
            <a:endParaRPr lang="en-GB" dirty="0"/>
          </a:p>
          <a:p>
            <a:pPr marL="0" indent="0">
              <a:buNone/>
            </a:pPr>
            <a:r>
              <a:rPr lang="en-GB" i="1" dirty="0"/>
              <a:t>P4: It’s all the same roads isn’t it?</a:t>
            </a:r>
            <a:endParaRPr lang="en-GB" dirty="0"/>
          </a:p>
          <a:p>
            <a:pPr marL="0" indent="0">
              <a:buNone/>
            </a:pPr>
            <a:r>
              <a:rPr lang="en-GB" i="1" dirty="0"/>
              <a:t>P2: Yeah, yeah.</a:t>
            </a:r>
            <a:endParaRPr lang="en-GB" dirty="0"/>
          </a:p>
          <a:p>
            <a:pPr marL="0" indent="0">
              <a:buNone/>
            </a:pPr>
            <a:r>
              <a:rPr lang="en-GB" i="1" dirty="0"/>
              <a:t>P4: There is probably a dozen roads where you get something through and you just go “</a:t>
            </a:r>
            <a:r>
              <a:rPr lang="en-GB" i="1" dirty="0" err="1"/>
              <a:t>urgh</a:t>
            </a:r>
            <a:r>
              <a:rPr lang="en-GB" i="1" dirty="0"/>
              <a:t>”</a:t>
            </a:r>
            <a:endParaRPr lang="en-GB" dirty="0"/>
          </a:p>
          <a:p>
            <a:pPr marL="0" indent="0">
              <a:buNone/>
            </a:pPr>
            <a:r>
              <a:rPr lang="en-GB" i="1" dirty="0"/>
              <a:t>P3: Not there again’</a:t>
            </a:r>
            <a:endParaRPr lang="en-GB" dirty="0"/>
          </a:p>
          <a:p>
            <a:endParaRPr lang="en-GB" dirty="0"/>
          </a:p>
        </p:txBody>
      </p:sp>
    </p:spTree>
    <p:extLst>
      <p:ext uri="{BB962C8B-B14F-4D97-AF65-F5344CB8AC3E}">
        <p14:creationId xmlns:p14="http://schemas.microsoft.com/office/powerpoint/2010/main" val="2927220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Core business </a:t>
            </a:r>
            <a:endParaRPr lang="en-GB" dirty="0"/>
          </a:p>
        </p:txBody>
      </p:sp>
      <p:sp>
        <p:nvSpPr>
          <p:cNvPr id="3" name="Content Placeholder 2"/>
          <p:cNvSpPr>
            <a:spLocks noGrp="1"/>
          </p:cNvSpPr>
          <p:nvPr>
            <p:ph idx="1"/>
          </p:nvPr>
        </p:nvSpPr>
        <p:spPr/>
        <p:txBody>
          <a:bodyPr/>
          <a:lstStyle/>
          <a:p>
            <a:pPr marL="0" indent="0">
              <a:buNone/>
            </a:pPr>
            <a:r>
              <a:rPr lang="en-GB" i="1" dirty="0"/>
              <a:t>We also do a lot of signposting families to foodbanks, or we can issue foodbank vouchers. But we tend, if we can, we are more than fully committed doing what we would consider our core business, which is doing parenting skills, parenting capacity change type of things. And this other stuff, whilst in a perfect world we should be doing it, and doing it with family, the reality is that the work load people would say "you need to be doing other things, getting other people to do that sort of thing for them, you can't, you haven't got the capacity and if you do it you run the risk of drowning".</a:t>
            </a:r>
            <a:endParaRPr lang="en-GB" dirty="0"/>
          </a:p>
          <a:p>
            <a:pPr marL="0" indent="0">
              <a:buNone/>
            </a:pPr>
            <a:endParaRPr lang="en-GB" dirty="0"/>
          </a:p>
        </p:txBody>
      </p:sp>
    </p:spTree>
    <p:extLst>
      <p:ext uri="{BB962C8B-B14F-4D97-AF65-F5344CB8AC3E}">
        <p14:creationId xmlns:p14="http://schemas.microsoft.com/office/powerpoint/2010/main" val="2984102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is in poverty…..</a:t>
            </a:r>
            <a:endParaRPr lang="en-GB" dirty="0"/>
          </a:p>
        </p:txBody>
      </p:sp>
      <p:sp>
        <p:nvSpPr>
          <p:cNvPr id="3" name="Content Placeholder 2"/>
          <p:cNvSpPr>
            <a:spLocks noGrp="1"/>
          </p:cNvSpPr>
          <p:nvPr>
            <p:ph idx="1"/>
          </p:nvPr>
        </p:nvSpPr>
        <p:spPr/>
        <p:txBody>
          <a:bodyPr/>
          <a:lstStyle/>
          <a:p>
            <a:pPr marL="0" indent="0">
              <a:buNone/>
            </a:pPr>
            <a:r>
              <a:rPr lang="en-GB" i="1" dirty="0"/>
              <a:t>But then how are we meant to support children that are in poverty? You know when I was studying years ago, 2007 there was like this great big child poverty campaign that all children would be out of child poverty by 2010. You know there was going to be all these children’s centres, Every Child Matters agendas. You know, things were going to change and then they didn’t... so I feel like we’re deprived. We’re working in an industry where our resources are deprived. We’re in poverty!</a:t>
            </a:r>
            <a:endParaRPr lang="en-GB" dirty="0"/>
          </a:p>
          <a:p>
            <a:pPr marL="0" indent="0">
              <a:buNone/>
            </a:pPr>
            <a:endParaRPr lang="en-GB" dirty="0"/>
          </a:p>
        </p:txBody>
      </p:sp>
    </p:spTree>
    <p:extLst>
      <p:ext uri="{BB962C8B-B14F-4D97-AF65-F5344CB8AC3E}">
        <p14:creationId xmlns:p14="http://schemas.microsoft.com/office/powerpoint/2010/main" val="546247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links between poverty and harm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i="1" dirty="0"/>
              <a:t>Yeah I mean I think there is a link between say deprivation and alcohol misuse because I think it’s a coping strategy and I think then that, if you’re in heights of stress then that probably increases the chances of DV within families. So I think there are links absolutely between those sorts of things</a:t>
            </a:r>
            <a:r>
              <a:rPr lang="en-GB" dirty="0"/>
              <a:t>.</a:t>
            </a:r>
          </a:p>
          <a:p>
            <a:pPr marL="0" indent="0">
              <a:buNone/>
            </a:pPr>
            <a:r>
              <a:rPr lang="en-GB" dirty="0"/>
              <a:t> </a:t>
            </a:r>
          </a:p>
          <a:p>
            <a:pPr marL="0" indent="0">
              <a:buNone/>
            </a:pPr>
            <a:r>
              <a:rPr lang="en-GB" i="1" dirty="0"/>
              <a:t>Deprivation and the pressure is causing problems in relationships and is causing the family to struggle to meet the children’s needs… We have people coming in with no money, or to get food bank vouchers. </a:t>
            </a:r>
            <a:r>
              <a:rPr lang="en-GB" i="1" dirty="0" err="1"/>
              <a:t>Erm</a:t>
            </a:r>
            <a:r>
              <a:rPr lang="en-GB" i="1" dirty="0"/>
              <a:t>, yeah and then I suppose it’s the downward spiral so you get a lot of the toxic trio so people turning to drink and drug use.</a:t>
            </a:r>
            <a:r>
              <a:rPr lang="en-GB" dirty="0"/>
              <a:t> </a:t>
            </a:r>
          </a:p>
          <a:p>
            <a:pPr marL="0" indent="0">
              <a:buNone/>
            </a:pPr>
            <a:endParaRPr lang="en-GB" dirty="0"/>
          </a:p>
        </p:txBody>
      </p:sp>
    </p:spTree>
    <p:extLst>
      <p:ext uri="{BB962C8B-B14F-4D97-AF65-F5344CB8AC3E}">
        <p14:creationId xmlns:p14="http://schemas.microsoft.com/office/powerpoint/2010/main" val="26681475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Detaching poverty from case work……… </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i="1" dirty="0"/>
              <a:t>You can give these families £1million and they will still have the same issues. They will still be in the CP system. It’s got nothing to do with deprivation … Poverty is the outcome not the cause</a:t>
            </a:r>
            <a:r>
              <a:rPr lang="en-GB" i="1" dirty="0" smtClean="0"/>
              <a:t>.</a:t>
            </a:r>
          </a:p>
          <a:p>
            <a:pPr marL="0" indent="0">
              <a:buNone/>
            </a:pPr>
            <a:endParaRPr lang="en-GB" dirty="0"/>
          </a:p>
          <a:p>
            <a:pPr marL="0" indent="0">
              <a:buNone/>
            </a:pPr>
            <a:r>
              <a:rPr lang="en-GB" i="1" dirty="0"/>
              <a:t>You do see some good reports and financial circumstances are mentioned in these, or home conditions, or having fled in a time of crisis. But setting the child’s needs in the overall macro political context of XXXXX whether you are reliant on benefits or availability of shops, that doesn’t happen, I don’t see it happening as a matter of course. Poverty is looked at as part of a spectrum of issues that we could look at addressing but in terms of the overall ‘what it’s like to live in XXXX as a five year old if your mum and dad don’t speak English and your moving every six months because you can’t afford a stable home and you are going to a school where 90% of the children are in the same circumstances’ it’s doesn’t figure, no its doesn’t feature.</a:t>
            </a:r>
            <a:endParaRPr lang="en-GB" dirty="0"/>
          </a:p>
          <a:p>
            <a:pPr marL="0" indent="0">
              <a:buNone/>
            </a:pPr>
            <a:endParaRPr lang="en-GB" dirty="0"/>
          </a:p>
        </p:txBody>
      </p:sp>
    </p:spTree>
    <p:extLst>
      <p:ext uri="{BB962C8B-B14F-4D97-AF65-F5344CB8AC3E}">
        <p14:creationId xmlns:p14="http://schemas.microsoft.com/office/powerpoint/2010/main" val="3325395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moral muddle? </a:t>
            </a:r>
            <a:endParaRPr lang="en-GB" dirty="0"/>
          </a:p>
        </p:txBody>
      </p:sp>
      <p:sp>
        <p:nvSpPr>
          <p:cNvPr id="3" name="Content Placeholder 2"/>
          <p:cNvSpPr>
            <a:spLocks noGrp="1"/>
          </p:cNvSpPr>
          <p:nvPr>
            <p:ph idx="1"/>
          </p:nvPr>
        </p:nvSpPr>
        <p:spPr/>
        <p:txBody>
          <a:bodyPr/>
          <a:lstStyle/>
          <a:p>
            <a:pPr marL="0" indent="0">
              <a:buNone/>
            </a:pPr>
            <a:r>
              <a:rPr lang="en-GB" i="1" dirty="0"/>
              <a:t>We do find that most of the people who are employed around here are on zero hour contracts and income is not always regular, so they are technically employed but actually there is no income coming in. We don’t really allow that to affect our decision making process, we always try to support all families as best as we can and refer to other agencies to support them regardless of their employment status.</a:t>
            </a:r>
            <a:endParaRPr lang="en-GB" dirty="0"/>
          </a:p>
        </p:txBody>
      </p:sp>
    </p:spTree>
    <p:extLst>
      <p:ext uri="{BB962C8B-B14F-4D97-AF65-F5344CB8AC3E}">
        <p14:creationId xmlns:p14="http://schemas.microsoft.com/office/powerpoint/2010/main" val="291236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Reinforcing not ameliorating….</a:t>
            </a:r>
            <a:endParaRPr lang="en-GB" dirty="0"/>
          </a:p>
        </p:txBody>
      </p:sp>
      <p:sp>
        <p:nvSpPr>
          <p:cNvPr id="3" name="Content Placeholder 2"/>
          <p:cNvSpPr>
            <a:spLocks noGrp="1"/>
          </p:cNvSpPr>
          <p:nvPr>
            <p:ph idx="1"/>
          </p:nvPr>
        </p:nvSpPr>
        <p:spPr/>
        <p:txBody>
          <a:bodyPr/>
          <a:lstStyle/>
          <a:p>
            <a:pPr marL="0" indent="0">
              <a:buNone/>
            </a:pPr>
            <a:r>
              <a:rPr lang="en-GB" i="1" dirty="0"/>
              <a:t>ICPC involved a case surrounding a parent with no recourse to public funds. There were complications regarding their immigration status leaving them unable to claim refuge and financially dependent on an abusive partner. One of the proposed CPP action points was to organise safe accommodation – leaving them days following conference to relocate, with no funds. Their failing to act in time was deemed as failing to protect children</a:t>
            </a:r>
            <a:r>
              <a:rPr lang="en-GB" i="1" dirty="0" smtClean="0"/>
              <a:t>. (fieldwork notes)</a:t>
            </a:r>
            <a:endParaRPr lang="en-GB" dirty="0"/>
          </a:p>
          <a:p>
            <a:pPr marL="0" indent="0">
              <a:buNone/>
            </a:pPr>
            <a:endParaRPr lang="en-GB" dirty="0"/>
          </a:p>
        </p:txBody>
      </p:sp>
    </p:spTree>
    <p:extLst>
      <p:ext uri="{BB962C8B-B14F-4D97-AF65-F5344CB8AC3E}">
        <p14:creationId xmlns:p14="http://schemas.microsoft.com/office/powerpoint/2010/main" val="22348028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messages</a:t>
            </a:r>
            <a:endParaRPr lang="en-GB" dirty="0"/>
          </a:p>
        </p:txBody>
      </p:sp>
      <p:sp>
        <p:nvSpPr>
          <p:cNvPr id="3" name="Content Placeholder 2"/>
          <p:cNvSpPr>
            <a:spLocks noGrp="1"/>
          </p:cNvSpPr>
          <p:nvPr>
            <p:ph idx="1"/>
          </p:nvPr>
        </p:nvSpPr>
        <p:spPr/>
        <p:txBody>
          <a:bodyPr>
            <a:normAutofit fontScale="92500" lnSpcReduction="20000"/>
          </a:bodyPr>
          <a:lstStyle/>
          <a:p>
            <a:pPr marL="514350" lvl="0" indent="-514350">
              <a:buFont typeface="+mj-lt"/>
              <a:buAutoNum type="arabicPeriod"/>
            </a:pPr>
            <a:r>
              <a:rPr lang="en-GB" dirty="0"/>
              <a:t>Poor localities are the site of social work practice and thus poverty has become unremarkable. For frontline social workers its systemic nature makes it either too big to tackle, or invisible because of familiarity  </a:t>
            </a:r>
          </a:p>
          <a:p>
            <a:pPr marL="514350" lvl="0" indent="-514350">
              <a:buFont typeface="+mj-lt"/>
              <a:buAutoNum type="arabicPeriod"/>
            </a:pPr>
            <a:r>
              <a:rPr lang="en-GB" dirty="0"/>
              <a:t>Social workers, when prompted can articulate a range of perspectives on the relationship between harm and poverty and inequality but casework with individual families does not routinely include approaches that address the consequences of poverty and inequality </a:t>
            </a:r>
          </a:p>
          <a:p>
            <a:pPr marL="514350" lvl="0" indent="-514350">
              <a:buFont typeface="+mj-lt"/>
              <a:buAutoNum type="arabicPeriod"/>
            </a:pPr>
            <a:r>
              <a:rPr lang="en-GB" dirty="0"/>
              <a:t>There is more in common than different across the sites and insufficient variation in practice to account for differences in intervention rates </a:t>
            </a:r>
          </a:p>
          <a:p>
            <a:pPr marL="514350" lvl="0" indent="-514350">
              <a:buFont typeface="+mj-lt"/>
              <a:buAutoNum type="arabicPeriod"/>
            </a:pPr>
            <a:r>
              <a:rPr lang="en-GB" dirty="0"/>
              <a:t>To understand the inverse intervention law we must pay attention to expenditure, resources and staffing, differences in practice cannot provide an explanation  </a:t>
            </a:r>
          </a:p>
          <a:p>
            <a:pPr marL="0" indent="0">
              <a:buNone/>
            </a:pPr>
            <a:endParaRPr lang="en-GB" dirty="0"/>
          </a:p>
        </p:txBody>
      </p:sp>
    </p:spTree>
    <p:extLst>
      <p:ext uri="{BB962C8B-B14F-4D97-AF65-F5344CB8AC3E}">
        <p14:creationId xmlns:p14="http://schemas.microsoft.com/office/powerpoint/2010/main" val="842145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green shoots………</a:t>
            </a:r>
            <a:endParaRPr lang="en-GB" dirty="0"/>
          </a:p>
        </p:txBody>
      </p:sp>
      <p:sp>
        <p:nvSpPr>
          <p:cNvPr id="3" name="Content Placeholder 2"/>
          <p:cNvSpPr>
            <a:spLocks noGrp="1"/>
          </p:cNvSpPr>
          <p:nvPr>
            <p:ph idx="1"/>
          </p:nvPr>
        </p:nvSpPr>
        <p:spPr>
          <a:xfrm>
            <a:off x="623392" y="1417639"/>
            <a:ext cx="10972800" cy="4727130"/>
          </a:xfrm>
        </p:spPr>
        <p:txBody>
          <a:bodyPr>
            <a:normAutofit/>
          </a:bodyPr>
          <a:lstStyle/>
          <a:p>
            <a:pPr marL="0" indent="0">
              <a:buNone/>
            </a:pPr>
            <a:r>
              <a:rPr lang="en-GB" sz="2000" i="1" dirty="0" smtClean="0"/>
              <a:t>‘Last </a:t>
            </a:r>
            <a:r>
              <a:rPr lang="en-GB" sz="2000" i="1" dirty="0"/>
              <a:t>week we discussed your findings at a team meeting. I’ve attached bullet points covering the discussion points. All agreed that we need to be explicitly considering poverty as part of our risk assessments</a:t>
            </a:r>
            <a:r>
              <a:rPr lang="en-GB" sz="2000" i="1" dirty="0" smtClean="0"/>
              <a:t>.’</a:t>
            </a:r>
          </a:p>
          <a:p>
            <a:pPr marL="0" indent="0">
              <a:buNone/>
            </a:pPr>
            <a:r>
              <a:rPr lang="en-GB" sz="2000" i="1" dirty="0"/>
              <a:t/>
            </a:r>
            <a:br>
              <a:rPr lang="en-GB" sz="2000" i="1" dirty="0"/>
            </a:br>
            <a:r>
              <a:rPr lang="en-GB" sz="2000" i="1" dirty="0" smtClean="0"/>
              <a:t>‘There </a:t>
            </a:r>
            <a:r>
              <a:rPr lang="en-GB" sz="2000" i="1" dirty="0"/>
              <a:t>was a practical suggestion that we could provide fruit and biscuits to attendees at conference- parents and children will sometimes be hungry in lengthy meetings for all the reasons you outlined. This fits with the more person centred and less adversarial  approach we have recently developed. The food is available to all attendees, not just families, to avoid any sense of charity/stigma. This has been well received so far</a:t>
            </a:r>
            <a:r>
              <a:rPr lang="en-GB" sz="2000" i="1" dirty="0" smtClean="0"/>
              <a:t>.’</a:t>
            </a:r>
          </a:p>
          <a:p>
            <a:pPr marL="0" indent="0">
              <a:buNone/>
            </a:pPr>
            <a:endParaRPr lang="en-GB" sz="2000" i="1" dirty="0" smtClean="0"/>
          </a:p>
          <a:p>
            <a:r>
              <a:rPr lang="en-GB" sz="2000" dirty="0" smtClean="0"/>
              <a:t>Co-location of CAB staff in SW teams</a:t>
            </a:r>
          </a:p>
          <a:p>
            <a:r>
              <a:rPr lang="en-GB" sz="2000" dirty="0" smtClean="0"/>
              <a:t>Production of SW training materials with national organisations </a:t>
            </a:r>
          </a:p>
          <a:p>
            <a:r>
              <a:rPr lang="en-GB" sz="2000" dirty="0" smtClean="0"/>
              <a:t>Discussions with a wide range of organisations  </a:t>
            </a:r>
          </a:p>
          <a:p>
            <a:pPr marL="0" indent="0">
              <a:buNone/>
            </a:pPr>
            <a:r>
              <a:rPr lang="en-GB" sz="2000" i="1" dirty="0" smtClean="0"/>
              <a:t> </a:t>
            </a:r>
            <a:endParaRPr lang="en-GB" sz="2000" i="1" dirty="0"/>
          </a:p>
        </p:txBody>
      </p:sp>
    </p:spTree>
    <p:extLst>
      <p:ext uri="{BB962C8B-B14F-4D97-AF65-F5344CB8AC3E}">
        <p14:creationId xmlns:p14="http://schemas.microsoft.com/office/powerpoint/2010/main" val="35498036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data but a recurrent theme </a:t>
            </a:r>
            <a:endParaRPr lang="en-GB" dirty="0"/>
          </a:p>
        </p:txBody>
      </p:sp>
      <p:sp>
        <p:nvSpPr>
          <p:cNvPr id="3" name="Content Placeholder 2"/>
          <p:cNvSpPr>
            <a:spLocks noGrp="1"/>
          </p:cNvSpPr>
          <p:nvPr>
            <p:ph idx="1"/>
          </p:nvPr>
        </p:nvSpPr>
        <p:spPr/>
        <p:txBody>
          <a:bodyPr/>
          <a:lstStyle/>
          <a:p>
            <a:pPr marL="0" indent="0">
              <a:buNone/>
            </a:pPr>
            <a:r>
              <a:rPr lang="en-GB" i="1" dirty="0"/>
              <a:t>To offer parents help – without satisfying, and preferably at the start, their material needs – in our view utterly fails to come to grips with their problems. Plainly put, these individuals were desperately in need of money (or its equivalent) and to offer them something else is to offer a suit of clothes to a person who’s drowning.</a:t>
            </a:r>
            <a:endParaRPr lang="en-GB" dirty="0"/>
          </a:p>
          <a:p>
            <a:pPr marL="0" indent="0">
              <a:buNone/>
            </a:pPr>
            <a:endParaRPr lang="en-GB" dirty="0"/>
          </a:p>
          <a:p>
            <a:pPr marL="0" indent="0">
              <a:buNone/>
            </a:pPr>
            <a:r>
              <a:rPr lang="en-GB" dirty="0"/>
              <a:t>Mayer and </a:t>
            </a:r>
            <a:r>
              <a:rPr lang="en-GB" dirty="0" err="1" smtClean="0"/>
              <a:t>Timms</a:t>
            </a:r>
            <a:r>
              <a:rPr lang="en-GB" dirty="0" smtClean="0"/>
              <a:t>: </a:t>
            </a:r>
            <a:r>
              <a:rPr lang="en-GB" i="1" dirty="0"/>
              <a:t>The Client </a:t>
            </a:r>
            <a:r>
              <a:rPr lang="en-GB" i="1" dirty="0" smtClean="0"/>
              <a:t>Speaks </a:t>
            </a:r>
            <a:r>
              <a:rPr lang="en-GB" dirty="0" smtClean="0"/>
              <a:t>(1970)</a:t>
            </a:r>
            <a:endParaRPr lang="en-GB" dirty="0"/>
          </a:p>
        </p:txBody>
      </p:sp>
    </p:spTree>
    <p:extLst>
      <p:ext uri="{BB962C8B-B14F-4D97-AF65-F5344CB8AC3E}">
        <p14:creationId xmlns:p14="http://schemas.microsoft.com/office/powerpoint/2010/main" val="3216560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a new story?</a:t>
            </a:r>
            <a:endParaRPr lang="en-US" dirty="0"/>
          </a:p>
        </p:txBody>
      </p:sp>
      <p:sp>
        <p:nvSpPr>
          <p:cNvPr id="3" name="Content Placeholder 2"/>
          <p:cNvSpPr>
            <a:spLocks noGrp="1"/>
          </p:cNvSpPr>
          <p:nvPr>
            <p:ph idx="1"/>
          </p:nvPr>
        </p:nvSpPr>
        <p:spPr/>
        <p:txBody>
          <a:bodyPr>
            <a:normAutofit fontScale="92500" lnSpcReduction="10000"/>
          </a:bodyPr>
          <a:lstStyle/>
          <a:p>
            <a:r>
              <a:rPr lang="en-GB" dirty="0"/>
              <a:t>All families have troubles at different times in life but societies where there are high levels of inequality and poverty mean more families have what could be seen as avoidable troubles </a:t>
            </a:r>
          </a:p>
          <a:p>
            <a:pPr lvl="0"/>
            <a:r>
              <a:rPr lang="en-GB" dirty="0"/>
              <a:t>Equality and fairness mean paying attention to the housing, financial and environmental conditions in which children and their families are living to ensure troubles don’t escalate  </a:t>
            </a:r>
          </a:p>
          <a:p>
            <a:pPr lvl="0"/>
            <a:r>
              <a:rPr lang="en-GB" dirty="0"/>
              <a:t>Currently a child’s chances of spending their childhood with their birth parents are linked to how deprived their family is</a:t>
            </a:r>
          </a:p>
          <a:p>
            <a:pPr lvl="0"/>
            <a:r>
              <a:rPr lang="en-GB" dirty="0"/>
              <a:t>To protect children and promote their welfare we need to re-focus services on the environments and contexts in which they live with their families</a:t>
            </a:r>
          </a:p>
          <a:p>
            <a:endParaRPr lang="en-US" dirty="0"/>
          </a:p>
        </p:txBody>
      </p:sp>
    </p:spTree>
    <p:extLst>
      <p:ext uri="{BB962C8B-B14F-4D97-AF65-F5344CB8AC3E}">
        <p14:creationId xmlns:p14="http://schemas.microsoft.com/office/powerpoint/2010/main" val="1889704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246</TotalTime>
  <Words>1904</Words>
  <Application>Microsoft Office PowerPoint</Application>
  <PresentationFormat>Custom</PresentationFormat>
  <Paragraphs>93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Child Welfare Inequalities  </vt:lpstr>
      <vt:lpstr>The power of stories</vt:lpstr>
      <vt:lpstr>What’s the story?</vt:lpstr>
      <vt:lpstr>Story One</vt:lpstr>
      <vt:lpstr>Story Two</vt:lpstr>
      <vt:lpstr>Telling a different story?</vt:lpstr>
      <vt:lpstr>PowerPoint Presentation</vt:lpstr>
      <vt:lpstr>PowerPoint Presentation</vt:lpstr>
      <vt:lpstr>The Case Studies</vt:lpstr>
      <vt:lpstr>Unmet need and rationing </vt:lpstr>
      <vt:lpstr>The consequences of change……</vt:lpstr>
      <vt:lpstr>Witnessing inequality </vt:lpstr>
      <vt:lpstr>Reflections on sites of practice </vt:lpstr>
      <vt:lpstr>Core business </vt:lpstr>
      <vt:lpstr>Who is in poverty…..</vt:lpstr>
      <vt:lpstr>The links between poverty and harm </vt:lpstr>
      <vt:lpstr>Detaching poverty from case work……… </vt:lpstr>
      <vt:lpstr>A moral muddle? </vt:lpstr>
      <vt:lpstr>Reinforcing not ameliorating….</vt:lpstr>
      <vt:lpstr>Summary of messages</vt:lpstr>
      <vt:lpstr>Some green shoots………</vt:lpstr>
      <vt:lpstr>New data but a recurrent theme </vt:lpstr>
      <vt:lpstr>Elements of a new story?</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Poverty and Practice: Case Study Messages   Professor Kate Morris kate.morris@Sheffield.ac.uk</dc:title>
  <dc:creator>kate</dc:creator>
  <cp:lastModifiedBy>Sharon Martin</cp:lastModifiedBy>
  <cp:revision>26</cp:revision>
  <dcterms:created xsi:type="dcterms:W3CDTF">2017-02-25T15:23:57Z</dcterms:created>
  <dcterms:modified xsi:type="dcterms:W3CDTF">2017-10-16T14:46:39Z</dcterms:modified>
</cp:coreProperties>
</file>