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handoutMasterIdLst>
    <p:handoutMasterId r:id="rId22"/>
  </p:handoutMasterIdLst>
  <p:sldIdLst>
    <p:sldId id="257" r:id="rId3"/>
    <p:sldId id="258" r:id="rId4"/>
    <p:sldId id="259" r:id="rId5"/>
    <p:sldId id="269" r:id="rId6"/>
    <p:sldId id="270" r:id="rId7"/>
    <p:sldId id="261" r:id="rId8"/>
    <p:sldId id="262" r:id="rId9"/>
    <p:sldId id="263" r:id="rId10"/>
    <p:sldId id="265" r:id="rId11"/>
    <p:sldId id="266" r:id="rId12"/>
    <p:sldId id="267" r:id="rId13"/>
    <p:sldId id="275" r:id="rId14"/>
    <p:sldId id="276" r:id="rId15"/>
    <p:sldId id="279" r:id="rId16"/>
    <p:sldId id="280" r:id="rId17"/>
    <p:sldId id="278" r:id="rId18"/>
    <p:sldId id="277" r:id="rId19"/>
    <p:sldId id="274"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622B19D-DA48-43F6-B285-899D96CCE135}" type="datetimeFigureOut">
              <a:rPr lang="en-GB" smtClean="0"/>
              <a:t>31/10/2017</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7C0951A-4F89-419B-9D07-CBE7B84A1252}" type="slidenum">
              <a:rPr lang="en-GB" smtClean="0"/>
              <a:t>‹#›</a:t>
            </a:fld>
            <a:endParaRPr lang="en-GB"/>
          </a:p>
        </p:txBody>
      </p:sp>
    </p:spTree>
    <p:extLst>
      <p:ext uri="{BB962C8B-B14F-4D97-AF65-F5344CB8AC3E}">
        <p14:creationId xmlns:p14="http://schemas.microsoft.com/office/powerpoint/2010/main" val="2393698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D19B363-1720-4EF4-AFD5-485BB7ECD7E3}" type="datetimeFigureOut">
              <a:rPr lang="en-GB" smtClean="0"/>
              <a:t>31/10/2017</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297D283-78D0-44C3-8756-FA28D52C2D5B}" type="slidenum">
              <a:rPr lang="en-GB" smtClean="0"/>
              <a:t>‹#›</a:t>
            </a:fld>
            <a:endParaRPr lang="en-GB"/>
          </a:p>
        </p:txBody>
      </p:sp>
    </p:spTree>
    <p:extLst>
      <p:ext uri="{BB962C8B-B14F-4D97-AF65-F5344CB8AC3E}">
        <p14:creationId xmlns:p14="http://schemas.microsoft.com/office/powerpoint/2010/main" val="1246793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50F58BD-B1BE-43DA-B3B2-01664C032049}"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613549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buAutoNum type="arabicPeriod"/>
            </a:pPr>
            <a:r>
              <a:rPr lang="en-GB" baseline="0" dirty="0"/>
              <a:t>12</a:t>
            </a:r>
            <a:r>
              <a:rPr lang="en-GB" baseline="30000" dirty="0"/>
              <a:t>th</a:t>
            </a:r>
            <a:r>
              <a:rPr lang="en-GB" baseline="0" dirty="0"/>
              <a:t> Nov 2008</a:t>
            </a:r>
          </a:p>
          <a:p>
            <a:pPr marL="232943" indent="-232943">
              <a:buAutoNum type="arabicPeriod"/>
            </a:pPr>
            <a:r>
              <a:rPr lang="en-GB" baseline="0" dirty="0"/>
              <a:t>1</a:t>
            </a:r>
            <a:r>
              <a:rPr lang="en-GB" baseline="30000" dirty="0"/>
              <a:t>st</a:t>
            </a:r>
            <a:r>
              <a:rPr lang="en-GB" baseline="0" dirty="0"/>
              <a:t> Dec 2008</a:t>
            </a:r>
            <a:endParaRPr lang="en-GB" dirty="0"/>
          </a:p>
        </p:txBody>
      </p:sp>
      <p:sp>
        <p:nvSpPr>
          <p:cNvPr id="4" name="Slide Number Placeholder 3"/>
          <p:cNvSpPr>
            <a:spLocks noGrp="1"/>
          </p:cNvSpPr>
          <p:nvPr>
            <p:ph type="sldNum" sz="quarter" idx="10"/>
          </p:nvPr>
        </p:nvSpPr>
        <p:spPr/>
        <p:txBody>
          <a:bodyPr/>
          <a:lstStyle/>
          <a:p>
            <a:fld id="{850F58BD-B1BE-43DA-B3B2-01664C032049}"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1260901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43741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68696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1932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4752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650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6179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27546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58371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58184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1366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86198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552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26471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92016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44684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87939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18000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09308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87179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9439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02536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84892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47A839-1AAF-4977-9835-FCC1FEB7593D}"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A7BEBE-05DD-4B26-8C19-B70B085BDDC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31892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FB60B-BCAF-4B9F-B6F5-17F031E28D26}" type="datetimeFigureOut">
              <a:rPr lang="en-GB" smtClean="0">
                <a:solidFill>
                  <a:prstClr val="black">
                    <a:tint val="75000"/>
                  </a:prstClr>
                </a:solidFill>
              </a:rPr>
              <a:pPr/>
              <a:t>31/10/2017</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9436D-80E4-45BE-AF98-053CB5007F6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33295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692697"/>
            <a:ext cx="7772400" cy="1944216"/>
          </a:xfrm>
        </p:spPr>
        <p:txBody>
          <a:bodyPr>
            <a:normAutofit/>
          </a:bodyPr>
          <a:lstStyle/>
          <a:p>
            <a:r>
              <a:rPr lang="en-GB" dirty="0"/>
              <a:t>The Emotional Politics of Social Work and Child Protection</a:t>
            </a:r>
          </a:p>
        </p:txBody>
      </p:sp>
      <p:sp>
        <p:nvSpPr>
          <p:cNvPr id="3" name="Subtitle 2"/>
          <p:cNvSpPr>
            <a:spLocks noGrp="1"/>
          </p:cNvSpPr>
          <p:nvPr>
            <p:ph type="subTitle" idx="1"/>
          </p:nvPr>
        </p:nvSpPr>
        <p:spPr>
          <a:xfrm>
            <a:off x="2895600" y="2636912"/>
            <a:ext cx="6400800" cy="3240360"/>
          </a:xfrm>
        </p:spPr>
        <p:txBody>
          <a:bodyPr>
            <a:normAutofit fontScale="32500" lnSpcReduction="20000"/>
          </a:bodyPr>
          <a:lstStyle/>
          <a:p>
            <a:endParaRPr lang="en-GB" sz="7200" dirty="0"/>
          </a:p>
          <a:p>
            <a:r>
              <a:rPr lang="en-GB" sz="8000" dirty="0"/>
              <a:t>Jo Warner</a:t>
            </a:r>
          </a:p>
          <a:p>
            <a:r>
              <a:rPr lang="en-GB" sz="8000" dirty="0"/>
              <a:t>School of Social Policy, Sociology and Social Research, University of Kent</a:t>
            </a:r>
          </a:p>
          <a:p>
            <a:endParaRPr lang="en-GB" sz="8000" dirty="0"/>
          </a:p>
          <a:p>
            <a:r>
              <a:rPr lang="en-GB" sz="8000" dirty="0"/>
              <a:t>IRO Conference: Not to Stop Questioning…</a:t>
            </a:r>
          </a:p>
          <a:p>
            <a:r>
              <a:rPr lang="en-GB" sz="8000" dirty="0"/>
              <a:t>London, Tuesday 17 October 2017 </a:t>
            </a:r>
            <a:endParaRPr lang="en-GB" dirty="0"/>
          </a:p>
        </p:txBody>
      </p:sp>
    </p:spTree>
    <p:extLst>
      <p:ext uri="{BB962C8B-B14F-4D97-AF65-F5344CB8AC3E}">
        <p14:creationId xmlns:p14="http://schemas.microsoft.com/office/powerpoint/2010/main" val="1792371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What do we mean by ‘emotional politics’ in social work</a:t>
            </a:r>
          </a:p>
          <a:p>
            <a:pPr lvl="1"/>
            <a:r>
              <a:rPr lang="en-GB" dirty="0"/>
              <a:t>How politics is emotional</a:t>
            </a:r>
          </a:p>
          <a:p>
            <a:pPr lvl="1"/>
            <a:r>
              <a:rPr lang="en-GB" dirty="0"/>
              <a:t>How emotions are political </a:t>
            </a:r>
          </a:p>
          <a:p>
            <a:r>
              <a:rPr lang="en-GB" dirty="0"/>
              <a:t>What characterises the emotional politics of our work today?</a:t>
            </a:r>
          </a:p>
          <a:p>
            <a:pPr lvl="1"/>
            <a:r>
              <a:rPr lang="en-GB" dirty="0"/>
              <a:t>Focus on social class</a:t>
            </a:r>
          </a:p>
          <a:p>
            <a:r>
              <a:rPr lang="en-GB" dirty="0"/>
              <a:t>How and why did it happen?</a:t>
            </a:r>
          </a:p>
          <a:p>
            <a:r>
              <a:rPr lang="en-GB" dirty="0"/>
              <a:t>How can we challenge it?</a:t>
            </a:r>
          </a:p>
          <a:p>
            <a:endParaRPr lang="en-GB" dirty="0"/>
          </a:p>
        </p:txBody>
      </p:sp>
    </p:spTree>
    <p:extLst>
      <p:ext uri="{BB962C8B-B14F-4D97-AF65-F5344CB8AC3E}">
        <p14:creationId xmlns:p14="http://schemas.microsoft.com/office/powerpoint/2010/main" val="1755238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normAutofit/>
          </a:bodyPr>
          <a:lstStyle/>
          <a:p>
            <a:r>
              <a:rPr lang="en-GB" sz="3600" dirty="0"/>
              <a:t>The child, nation, culture</a:t>
            </a:r>
          </a:p>
        </p:txBody>
      </p:sp>
      <p:sp>
        <p:nvSpPr>
          <p:cNvPr id="3" name="Content Placeholder 2"/>
          <p:cNvSpPr>
            <a:spLocks noGrp="1"/>
          </p:cNvSpPr>
          <p:nvPr>
            <p:ph idx="1"/>
          </p:nvPr>
        </p:nvSpPr>
        <p:spPr>
          <a:xfrm>
            <a:off x="1981200" y="908721"/>
            <a:ext cx="8229600" cy="5217443"/>
          </a:xfrm>
        </p:spPr>
        <p:txBody>
          <a:bodyPr>
            <a:noAutofit/>
          </a:bodyPr>
          <a:lstStyle/>
          <a:p>
            <a:pPr indent="0">
              <a:buNone/>
            </a:pPr>
            <a:r>
              <a:rPr lang="en-GB" sz="2800" dirty="0"/>
              <a:t>Children represent the future: ‘the keepers and the guarantors of humanity’s reputation’ (Marina Warner, 1994, p 35) </a:t>
            </a:r>
          </a:p>
          <a:p>
            <a:pPr>
              <a:buNone/>
            </a:pPr>
            <a:r>
              <a:rPr lang="en-GB" sz="2800" dirty="0"/>
              <a:t>	In media &amp; political sphere, stories about children:</a:t>
            </a:r>
          </a:p>
          <a:p>
            <a:pPr lvl="1">
              <a:buNone/>
            </a:pPr>
            <a:r>
              <a:rPr lang="en-GB" dirty="0"/>
              <a:t>	Convey profound messages about political and social well-being</a:t>
            </a:r>
          </a:p>
          <a:p>
            <a:pPr lvl="1">
              <a:buNone/>
            </a:pPr>
            <a:r>
              <a:rPr lang="en-GB" dirty="0"/>
              <a:t>	‘Attract eye-balls’ in the competition for media attention (Moeller, 2002, p37)</a:t>
            </a:r>
          </a:p>
          <a:p>
            <a:pPr lvl="1">
              <a:buNone/>
            </a:pPr>
            <a:r>
              <a:rPr lang="en-GB" dirty="0"/>
              <a:t>	Invoke collective emotional responses to suffering: ‘That child </a:t>
            </a:r>
            <a:r>
              <a:rPr lang="en-GB" i="1" dirty="0"/>
              <a:t>could </a:t>
            </a:r>
            <a:r>
              <a:rPr lang="en-GB" dirty="0"/>
              <a:t>be mine’ (Ahmed, 2004, p196)</a:t>
            </a:r>
          </a:p>
        </p:txBody>
      </p:sp>
    </p:spTree>
    <p:extLst>
      <p:ext uri="{BB962C8B-B14F-4D97-AF65-F5344CB8AC3E}">
        <p14:creationId xmlns:p14="http://schemas.microsoft.com/office/powerpoint/2010/main" val="2839380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22114"/>
          </a:xfrm>
        </p:spPr>
        <p:txBody>
          <a:bodyPr>
            <a:normAutofit/>
          </a:bodyPr>
          <a:lstStyle/>
          <a:p>
            <a:r>
              <a:rPr lang="en-US" dirty="0"/>
              <a:t>Empathy and </a:t>
            </a:r>
            <a:r>
              <a:rPr lang="en-US" dirty="0" err="1"/>
              <a:t>emotionalisation</a:t>
            </a:r>
            <a:endParaRPr lang="en-US" dirty="0"/>
          </a:p>
        </p:txBody>
      </p:sp>
      <p:sp>
        <p:nvSpPr>
          <p:cNvPr id="3" name="Content Placeholder 2"/>
          <p:cNvSpPr>
            <a:spLocks noGrp="1"/>
          </p:cNvSpPr>
          <p:nvPr>
            <p:ph idx="1"/>
          </p:nvPr>
        </p:nvSpPr>
        <p:spPr>
          <a:xfrm>
            <a:off x="1981200" y="1196753"/>
            <a:ext cx="8229600" cy="4929411"/>
          </a:xfrm>
        </p:spPr>
        <p:txBody>
          <a:bodyPr>
            <a:normAutofit/>
          </a:bodyPr>
          <a:lstStyle/>
          <a:p>
            <a:pPr marL="0" indent="0">
              <a:buNone/>
            </a:pPr>
            <a:r>
              <a:rPr lang="en-US" dirty="0"/>
              <a:t>Empathy is vital to political survival:</a:t>
            </a:r>
          </a:p>
          <a:p>
            <a:pPr marL="400050" lvl="1" indent="0">
              <a:buNone/>
            </a:pPr>
            <a:r>
              <a:rPr lang="en-US" dirty="0"/>
              <a:t>“the visceral connection between politician and voter , the strand of communication that makes the latter believe – or half-believe - that the former grasps what life is really like for him [sic]” (</a:t>
            </a:r>
            <a:r>
              <a:rPr lang="en-US" dirty="0" err="1"/>
              <a:t>d’Ancona</a:t>
            </a:r>
            <a:r>
              <a:rPr lang="en-US" dirty="0"/>
              <a:t>, 2011)</a:t>
            </a:r>
          </a:p>
          <a:p>
            <a:pPr marL="0" indent="0">
              <a:buNone/>
            </a:pPr>
            <a:r>
              <a:rPr lang="en-US" dirty="0"/>
              <a:t>Stories about children are central in political and media discourse because</a:t>
            </a:r>
            <a:r>
              <a:rPr lang="en-US" i="1" dirty="0"/>
              <a:t> </a:t>
            </a:r>
            <a:r>
              <a:rPr lang="en-US" dirty="0"/>
              <a:t>of the </a:t>
            </a:r>
            <a:r>
              <a:rPr lang="en-US" i="1" dirty="0"/>
              <a:t>emotions</a:t>
            </a:r>
            <a:r>
              <a:rPr lang="en-US" dirty="0"/>
              <a:t> that attach to them</a:t>
            </a:r>
          </a:p>
          <a:p>
            <a:pPr marL="0" indent="0">
              <a:buNone/>
            </a:pPr>
            <a:endParaRPr lang="en-US" dirty="0"/>
          </a:p>
        </p:txBody>
      </p:sp>
    </p:spTree>
    <p:extLst>
      <p:ext uri="{BB962C8B-B14F-4D97-AF65-F5344CB8AC3E}">
        <p14:creationId xmlns:p14="http://schemas.microsoft.com/office/powerpoint/2010/main" val="158872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Anger and shame</a:t>
            </a:r>
          </a:p>
        </p:txBody>
      </p:sp>
      <p:sp>
        <p:nvSpPr>
          <p:cNvPr id="3" name="Content Placeholder 2"/>
          <p:cNvSpPr>
            <a:spLocks noGrp="1"/>
          </p:cNvSpPr>
          <p:nvPr>
            <p:ph idx="1"/>
          </p:nvPr>
        </p:nvSpPr>
        <p:spPr>
          <a:xfrm>
            <a:off x="1981200" y="1268761"/>
            <a:ext cx="8229600" cy="4857403"/>
          </a:xfrm>
        </p:spPr>
        <p:txBody>
          <a:bodyPr>
            <a:normAutofit lnSpcReduction="10000"/>
          </a:bodyPr>
          <a:lstStyle/>
          <a:p>
            <a:pPr marL="0" indent="0">
              <a:buNone/>
            </a:pPr>
            <a:r>
              <a:rPr lang="en-US" dirty="0"/>
              <a:t>Anger underpins </a:t>
            </a:r>
            <a:r>
              <a:rPr lang="en-US" i="1" dirty="0"/>
              <a:t>all </a:t>
            </a:r>
            <a:r>
              <a:rPr lang="en-US" dirty="0"/>
              <a:t>politics (mainstream parties and social movements):</a:t>
            </a:r>
          </a:p>
          <a:p>
            <a:pPr marL="0" indent="0">
              <a:buNone/>
            </a:pPr>
            <a:r>
              <a:rPr lang="en-US" dirty="0"/>
              <a:t>Political support is gained and maintained through </a:t>
            </a:r>
            <a:r>
              <a:rPr lang="en-US" dirty="0" err="1"/>
              <a:t>mobilising</a:t>
            </a:r>
            <a:r>
              <a:rPr lang="en-US" dirty="0"/>
              <a:t> anger on key issues;</a:t>
            </a:r>
          </a:p>
          <a:p>
            <a:pPr marL="0" indent="0">
              <a:buNone/>
            </a:pPr>
            <a:r>
              <a:rPr lang="en-US" dirty="0" err="1"/>
              <a:t>Organising</a:t>
            </a:r>
            <a:r>
              <a:rPr lang="en-US" dirty="0"/>
              <a:t> anger involves articulation of an identity which distinguishes one party from another</a:t>
            </a:r>
          </a:p>
          <a:p>
            <a:pPr marL="0" indent="0">
              <a:buNone/>
            </a:pPr>
            <a:r>
              <a:rPr lang="en-US" dirty="0" err="1"/>
              <a:t>Mobilising</a:t>
            </a:r>
            <a:r>
              <a:rPr lang="en-US" dirty="0"/>
              <a:t> anger involves ‘</a:t>
            </a:r>
            <a:r>
              <a:rPr lang="en-US" dirty="0" err="1"/>
              <a:t>moralising</a:t>
            </a:r>
            <a:r>
              <a:rPr lang="en-US" dirty="0"/>
              <a:t> talk’ which deals in </a:t>
            </a:r>
            <a:r>
              <a:rPr lang="en-US" i="1" dirty="0"/>
              <a:t>binaries </a:t>
            </a:r>
            <a:r>
              <a:rPr lang="en-US" dirty="0"/>
              <a:t>and </a:t>
            </a:r>
            <a:r>
              <a:rPr lang="en-US" dirty="0" err="1"/>
              <a:t>polarised</a:t>
            </a:r>
            <a:r>
              <a:rPr lang="en-US" dirty="0"/>
              <a:t> positions on (complex) issues</a:t>
            </a:r>
            <a:r>
              <a:rPr lang="en-US" i="1" dirty="0"/>
              <a:t>.</a:t>
            </a:r>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703272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06090"/>
          </a:xfrm>
        </p:spPr>
        <p:txBody>
          <a:bodyPr>
            <a:normAutofit/>
          </a:bodyPr>
          <a:lstStyle/>
          <a:p>
            <a:r>
              <a:rPr lang="en-US" sz="3600" dirty="0"/>
              <a:t>From personal empathy…</a:t>
            </a:r>
          </a:p>
        </p:txBody>
      </p:sp>
      <p:sp>
        <p:nvSpPr>
          <p:cNvPr id="3" name="Content Placeholder 2"/>
          <p:cNvSpPr>
            <a:spLocks noGrp="1"/>
          </p:cNvSpPr>
          <p:nvPr>
            <p:ph idx="1"/>
          </p:nvPr>
        </p:nvSpPr>
        <p:spPr>
          <a:xfrm>
            <a:off x="1981200" y="1340769"/>
            <a:ext cx="8229600" cy="4785395"/>
          </a:xfrm>
        </p:spPr>
        <p:txBody>
          <a:bodyPr/>
          <a:lstStyle/>
          <a:p>
            <a:pPr marL="0" indent="0">
              <a:buNone/>
            </a:pPr>
            <a:r>
              <a:rPr lang="en-US" dirty="0"/>
              <a:t>“Watching the news last night took my breath away. My wife Sam couldn’t watch and left the room […] as a father of three young children I would do anything to protect, I am sickened to the core by these crimes.” </a:t>
            </a:r>
          </a:p>
          <a:p>
            <a:pPr marL="0" indent="0">
              <a:buNone/>
            </a:pPr>
            <a:r>
              <a:rPr lang="en-GB" sz="2400" dirty="0"/>
              <a:t>(David Cameron, leader of Conservative Party then in opposition, writing in </a:t>
            </a:r>
            <a:r>
              <a:rPr lang="en-GB" sz="2400" i="1" dirty="0"/>
              <a:t>The London Evening Standard, 12</a:t>
            </a:r>
            <a:r>
              <a:rPr lang="en-GB" sz="2400" i="1" baseline="30000" dirty="0"/>
              <a:t>th</a:t>
            </a:r>
            <a:r>
              <a:rPr lang="en-GB" sz="2400" i="1" dirty="0"/>
              <a:t> Nov 2008)</a:t>
            </a:r>
            <a:endParaRPr lang="en-GB" sz="2400" dirty="0"/>
          </a:p>
          <a:p>
            <a:pPr marL="0" indent="0">
              <a:buNone/>
            </a:pPr>
            <a:endParaRPr lang="en-US" dirty="0"/>
          </a:p>
        </p:txBody>
      </p:sp>
    </p:spTree>
    <p:extLst>
      <p:ext uri="{BB962C8B-B14F-4D97-AF65-F5344CB8AC3E}">
        <p14:creationId xmlns:p14="http://schemas.microsoft.com/office/powerpoint/2010/main" val="3499750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...to the nation as an angry subject</a:t>
            </a:r>
          </a:p>
        </p:txBody>
      </p:sp>
      <p:sp>
        <p:nvSpPr>
          <p:cNvPr id="3" name="Content Placeholder 2"/>
          <p:cNvSpPr>
            <a:spLocks noGrp="1"/>
          </p:cNvSpPr>
          <p:nvPr>
            <p:ph idx="1"/>
          </p:nvPr>
        </p:nvSpPr>
        <p:spPr/>
        <p:txBody>
          <a:bodyPr/>
          <a:lstStyle/>
          <a:p>
            <a:pPr indent="0">
              <a:buNone/>
            </a:pPr>
            <a:r>
              <a:rPr lang="en-GB" dirty="0"/>
              <a:t>Next day, writing in </a:t>
            </a:r>
            <a:r>
              <a:rPr lang="en-GB" i="1" dirty="0"/>
              <a:t>The Sun</a:t>
            </a:r>
            <a:r>
              <a:rPr lang="en-GB" dirty="0"/>
              <a:t>:</a:t>
            </a:r>
          </a:p>
          <a:p>
            <a:pPr indent="0">
              <a:buNone/>
            </a:pPr>
            <a:r>
              <a:rPr lang="en-GB" dirty="0"/>
              <a:t>“Britain’s sickened and we’re angry too – outraged at the failures that left a child to die” (Cameron, 13</a:t>
            </a:r>
            <a:r>
              <a:rPr lang="en-GB" baseline="30000" dirty="0"/>
              <a:t>th</a:t>
            </a:r>
            <a:r>
              <a:rPr lang="en-GB" dirty="0"/>
              <a:t> Nov 2008)</a:t>
            </a:r>
          </a:p>
          <a:p>
            <a:pPr indent="0">
              <a:buNone/>
            </a:pPr>
            <a:endParaRPr lang="en-GB" dirty="0"/>
          </a:p>
          <a:p>
            <a:pPr indent="0">
              <a:buNone/>
            </a:pPr>
            <a:r>
              <a:rPr lang="en-GB" dirty="0"/>
              <a:t>Feeling rule (how we should feel): to be compassionate in the face of such suffering is to be angry</a:t>
            </a:r>
          </a:p>
          <a:p>
            <a:pPr indent="0">
              <a:buNone/>
            </a:pPr>
            <a:r>
              <a:rPr lang="en-GB" dirty="0"/>
              <a:t>Framing rule (how we should think): “Heads must roll”</a:t>
            </a:r>
          </a:p>
        </p:txBody>
      </p:sp>
    </p:spTree>
    <p:extLst>
      <p:ext uri="{BB962C8B-B14F-4D97-AF65-F5344CB8AC3E}">
        <p14:creationId xmlns:p14="http://schemas.microsoft.com/office/powerpoint/2010/main" val="33598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lstStyle/>
          <a:p>
            <a:endParaRPr lang="en-GB" dirty="0"/>
          </a:p>
        </p:txBody>
      </p:sp>
      <p:pic>
        <p:nvPicPr>
          <p:cNvPr id="1026" name="Picture 2"/>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2207568" y="1124745"/>
            <a:ext cx="3456384" cy="4408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6672065" y="1124744"/>
            <a:ext cx="3170195" cy="4334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7952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Contempt and disgust</a:t>
            </a:r>
          </a:p>
        </p:txBody>
      </p:sp>
      <p:sp>
        <p:nvSpPr>
          <p:cNvPr id="3" name="Content Placeholder 2"/>
          <p:cNvSpPr>
            <a:spLocks noGrp="1"/>
          </p:cNvSpPr>
          <p:nvPr>
            <p:ph idx="1"/>
          </p:nvPr>
        </p:nvSpPr>
        <p:spPr>
          <a:xfrm>
            <a:off x="1981200" y="1340769"/>
            <a:ext cx="8229600" cy="4785395"/>
          </a:xfrm>
        </p:spPr>
        <p:txBody>
          <a:bodyPr>
            <a:normAutofit/>
          </a:bodyPr>
          <a:lstStyle/>
          <a:p>
            <a:r>
              <a:rPr lang="en-US" dirty="0"/>
              <a:t>Not only at the way the child died - the nature of the abuse and neglect - but also the way the child had </a:t>
            </a:r>
            <a:r>
              <a:rPr lang="en-US" i="1" dirty="0"/>
              <a:t>lived </a:t>
            </a:r>
          </a:p>
          <a:p>
            <a:r>
              <a:rPr lang="en-GB" dirty="0"/>
              <a:t>Disgust at the living conditions in the family home was a prominent feature of news reports</a:t>
            </a:r>
            <a:r>
              <a:rPr lang="en-US" dirty="0"/>
              <a:t> of the Baby P story</a:t>
            </a:r>
            <a:r>
              <a:rPr lang="en-GB" dirty="0"/>
              <a:t>. </a:t>
            </a:r>
          </a:p>
          <a:p>
            <a:r>
              <a:rPr lang="en-GB" dirty="0"/>
              <a:t>A</a:t>
            </a:r>
            <a:r>
              <a:rPr lang="en-US" dirty="0" err="1"/>
              <a:t>nxiety</a:t>
            </a:r>
            <a:r>
              <a:rPr lang="en-US" dirty="0"/>
              <a:t> is about </a:t>
            </a:r>
            <a:r>
              <a:rPr lang="en-US" i="1" dirty="0"/>
              <a:t>thresholds</a:t>
            </a:r>
            <a:r>
              <a:rPr lang="en-US" dirty="0"/>
              <a:t> but deeper moral anxieties about </a:t>
            </a:r>
            <a:r>
              <a:rPr lang="en-US" i="1" dirty="0"/>
              <a:t>social structure </a:t>
            </a:r>
            <a:r>
              <a:rPr lang="en-US" dirty="0"/>
              <a:t>are also at work</a:t>
            </a:r>
            <a:endParaRPr lang="en-US" i="1" dirty="0"/>
          </a:p>
          <a:p>
            <a:endParaRPr lang="en-GB" dirty="0"/>
          </a:p>
          <a:p>
            <a:endParaRPr lang="en-US" dirty="0"/>
          </a:p>
          <a:p>
            <a:pPr lvl="1"/>
            <a:endParaRPr lang="en-US" dirty="0"/>
          </a:p>
        </p:txBody>
      </p:sp>
    </p:spTree>
    <p:extLst>
      <p:ext uri="{BB962C8B-B14F-4D97-AF65-F5344CB8AC3E}">
        <p14:creationId xmlns:p14="http://schemas.microsoft.com/office/powerpoint/2010/main" val="348132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2074"/>
          </a:xfrm>
        </p:spPr>
        <p:txBody>
          <a:bodyPr>
            <a:normAutofit fontScale="90000"/>
          </a:bodyPr>
          <a:lstStyle/>
          <a:p>
            <a:endParaRPr lang="en-GB" dirty="0"/>
          </a:p>
        </p:txBody>
      </p:sp>
      <p:sp>
        <p:nvSpPr>
          <p:cNvPr id="3" name="Content Placeholder 2"/>
          <p:cNvSpPr>
            <a:spLocks noGrp="1"/>
          </p:cNvSpPr>
          <p:nvPr>
            <p:ph idx="1"/>
          </p:nvPr>
        </p:nvSpPr>
        <p:spPr>
          <a:xfrm>
            <a:off x="1981200" y="1196753"/>
            <a:ext cx="8229600" cy="4929411"/>
          </a:xfrm>
        </p:spPr>
        <p:txBody>
          <a:bodyPr/>
          <a:lstStyle/>
          <a:p>
            <a:pPr marL="0" indent="0">
              <a:buNone/>
            </a:pPr>
            <a:r>
              <a:rPr lang="en-GB" dirty="0"/>
              <a:t>“...how is it that this disgusting piece of humanity, in the shape of the mother, was ever allowed to have the child in the first place? She came from a family of drunks, never worked and watched porn all day. Her council house – she had to have one didn’t she? – stank. Why wasn’t the child taken away from her at birth?” </a:t>
            </a:r>
          </a:p>
          <a:p>
            <a:pPr marL="0" indent="0">
              <a:buNone/>
            </a:pPr>
            <a:r>
              <a:rPr lang="en-GB" dirty="0"/>
              <a:t>(</a:t>
            </a:r>
            <a:r>
              <a:rPr lang="en-GB" dirty="0" err="1"/>
              <a:t>MacKensie</a:t>
            </a:r>
            <a:r>
              <a:rPr lang="en-GB" dirty="0"/>
              <a:t>, </a:t>
            </a:r>
            <a:r>
              <a:rPr lang="en-GB" i="1" dirty="0"/>
              <a:t>The Sun, </a:t>
            </a:r>
            <a:r>
              <a:rPr lang="en-GB" dirty="0"/>
              <a:t>13 November 2008)</a:t>
            </a:r>
          </a:p>
          <a:p>
            <a:endParaRPr lang="en-GB" dirty="0"/>
          </a:p>
        </p:txBody>
      </p:sp>
    </p:spTree>
    <p:extLst>
      <p:ext uri="{BB962C8B-B14F-4D97-AF65-F5344CB8AC3E}">
        <p14:creationId xmlns:p14="http://schemas.microsoft.com/office/powerpoint/2010/main" val="615696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50106"/>
          </a:xfrm>
        </p:spPr>
        <p:txBody>
          <a:bodyPr/>
          <a:lstStyle/>
          <a:p>
            <a:endParaRPr lang="en-GB" dirty="0"/>
          </a:p>
        </p:txBody>
      </p:sp>
      <p:sp>
        <p:nvSpPr>
          <p:cNvPr id="3" name="Content Placeholder 2"/>
          <p:cNvSpPr>
            <a:spLocks noGrp="1"/>
          </p:cNvSpPr>
          <p:nvPr>
            <p:ph idx="1"/>
          </p:nvPr>
        </p:nvSpPr>
        <p:spPr>
          <a:xfrm>
            <a:off x="1981200" y="1407514"/>
            <a:ext cx="8229600" cy="4785395"/>
          </a:xfrm>
        </p:spPr>
        <p:txBody>
          <a:bodyPr>
            <a:normAutofit/>
          </a:bodyPr>
          <a:lstStyle/>
          <a:p>
            <a:pPr marL="0" indent="0">
              <a:buNone/>
            </a:pPr>
            <a:r>
              <a:rPr lang="en-GB" dirty="0"/>
              <a:t>The unspeakable case of Baby P raises profound questions about the state of Britain today. The welfare state has created some communities with no morality </a:t>
            </a:r>
            <a:r>
              <a:rPr lang="en-GB" i="1" dirty="0"/>
              <a:t>[...] </a:t>
            </a:r>
            <a:r>
              <a:rPr lang="en-GB" dirty="0"/>
              <a:t>this is not just a story about Haringey, or the child protection system. It is a story about Britain today </a:t>
            </a:r>
            <a:r>
              <a:rPr lang="en-GB" i="1" dirty="0"/>
              <a:t>[...] </a:t>
            </a:r>
            <a:r>
              <a:rPr lang="en-GB" dirty="0"/>
              <a:t>The story of Baby P provides a glimpse into the colossal failure of community, in which dependency on the State is a way of life (</a:t>
            </a:r>
            <a:r>
              <a:rPr lang="en-GB" i="1" dirty="0"/>
              <a:t>The Times</a:t>
            </a:r>
            <a:r>
              <a:rPr lang="en-GB" dirty="0"/>
              <a:t> 2008a: 2)</a:t>
            </a:r>
          </a:p>
          <a:p>
            <a:endParaRPr lang="en-GB" dirty="0"/>
          </a:p>
        </p:txBody>
      </p:sp>
    </p:spTree>
    <p:extLst>
      <p:ext uri="{BB962C8B-B14F-4D97-AF65-F5344CB8AC3E}">
        <p14:creationId xmlns:p14="http://schemas.microsoft.com/office/powerpoint/2010/main" val="1433810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tragic probability is that had Baby P survived, he would probably have been unruly by the time he was 13 or 14, at which he wouldn’t have been Baby P any longer, he’d have become ‘feral’, a ‘parasite’, a ‘yob’, helping to infest our streets. All terms used on newspaper websites recently.” (Martin </a:t>
            </a:r>
            <a:r>
              <a:rPr lang="en-GB" dirty="0" err="1"/>
              <a:t>Narey</a:t>
            </a:r>
            <a:r>
              <a:rPr lang="en-GB" dirty="0"/>
              <a:t>, 2008)</a:t>
            </a:r>
          </a:p>
        </p:txBody>
      </p:sp>
    </p:spTree>
    <p:extLst>
      <p:ext uri="{BB962C8B-B14F-4D97-AF65-F5344CB8AC3E}">
        <p14:creationId xmlns:p14="http://schemas.microsoft.com/office/powerpoint/2010/main" val="2895347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vert="horz" lIns="91440" tIns="45720" rIns="91440" bIns="45720" rtlCol="0" anchor="t">
            <a:normAutofit lnSpcReduction="10000"/>
          </a:bodyPr>
          <a:lstStyle/>
          <a:p>
            <a:endParaRPr lang="en-GB" dirty="0"/>
          </a:p>
          <a:p>
            <a:pPr>
              <a:buFont typeface="Arial"/>
            </a:pPr>
            <a:r>
              <a:rPr lang="en-GB" dirty="0"/>
              <a:t>The story of Baby P was characterised by a dramatic form of Othering of so-called ‘underclass’ parenting identities. </a:t>
            </a:r>
            <a:endParaRPr lang="en-US" dirty="0"/>
          </a:p>
          <a:p>
            <a:pPr>
              <a:buFont typeface="Arial"/>
            </a:pPr>
            <a:r>
              <a:rPr lang="en-GB" dirty="0"/>
              <a:t>It reinforced a binary distinction between ‘good’ (preferably middle-class) and ‘bad’ parents.</a:t>
            </a:r>
            <a:endParaRPr lang="en-US" dirty="0"/>
          </a:p>
          <a:p>
            <a:pPr>
              <a:buFont typeface="Arial"/>
            </a:pPr>
            <a:r>
              <a:rPr lang="en-GB" dirty="0"/>
              <a:t>Class contempt and disgust, and also the struggle for respectability, are at the centre of these processes</a:t>
            </a:r>
            <a:endParaRPr lang="en-US" dirty="0"/>
          </a:p>
          <a:p>
            <a:pPr>
              <a:buFont typeface="Arial"/>
            </a:pPr>
            <a:r>
              <a:rPr lang="en-GB" dirty="0"/>
              <a:t>The story </a:t>
            </a:r>
            <a:r>
              <a:rPr lang="en-GB" i="1" dirty="0"/>
              <a:t>also</a:t>
            </a:r>
            <a:r>
              <a:rPr lang="en-GB" dirty="0"/>
              <a:t> mobilised a narrative about </a:t>
            </a:r>
            <a:r>
              <a:rPr lang="en-GB" i="1" dirty="0"/>
              <a:t>middle-class </a:t>
            </a:r>
            <a:r>
              <a:rPr lang="en-GB" dirty="0"/>
              <a:t>parenting and social work</a:t>
            </a:r>
          </a:p>
          <a:p>
            <a:pPr>
              <a:buFont typeface="Arial"/>
            </a:pPr>
            <a:endParaRPr lang="en-GB"/>
          </a:p>
          <a:p>
            <a:endParaRPr lang="en-GB" dirty="0"/>
          </a:p>
        </p:txBody>
      </p:sp>
    </p:spTree>
    <p:extLst>
      <p:ext uri="{BB962C8B-B14F-4D97-AF65-F5344CB8AC3E}">
        <p14:creationId xmlns:p14="http://schemas.microsoft.com/office/powerpoint/2010/main" val="418993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“Let us be plain. If one tenth part of the events that took place in Baby Ps mother’s house had happened in a middle-class home, the child would have been snatched away in minutes by haughty social workers...They are always prone to imagine abuse among the respectable, even when it’s not taking place.” (Hitchens, 2008)</a:t>
            </a:r>
          </a:p>
        </p:txBody>
      </p:sp>
    </p:spTree>
    <p:extLst>
      <p:ext uri="{BB962C8B-B14F-4D97-AF65-F5344CB8AC3E}">
        <p14:creationId xmlns:p14="http://schemas.microsoft.com/office/powerpoint/2010/main" val="3574494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real scandal, of course, is not just that social workers too often fail to act where a child is being genuinely ill-treated, but that they are far too quick to seize children from responsible parents for wholly inadequate reasons.” (Booker, Sunday Telegraph, 2008)</a:t>
            </a:r>
          </a:p>
        </p:txBody>
      </p:sp>
    </p:spTree>
    <p:extLst>
      <p:ext uri="{BB962C8B-B14F-4D97-AF65-F5344CB8AC3E}">
        <p14:creationId xmlns:p14="http://schemas.microsoft.com/office/powerpoint/2010/main" val="957642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a:t>The story of child protection in recent years is not only about othering the ‘underclass’, but also </a:t>
            </a:r>
            <a:r>
              <a:rPr lang="en-GB" i="1" dirty="0"/>
              <a:t>middle class </a:t>
            </a:r>
            <a:r>
              <a:rPr lang="en-GB" dirty="0"/>
              <a:t>anxieties about children and parenting:</a:t>
            </a:r>
          </a:p>
          <a:p>
            <a:pPr lvl="1"/>
            <a:r>
              <a:rPr lang="en-GB" dirty="0"/>
              <a:t>Focus on risk, and ‘fear-for-our-children’ (Hacking, 2003)</a:t>
            </a:r>
          </a:p>
          <a:p>
            <a:pPr lvl="1"/>
            <a:r>
              <a:rPr lang="en-GB" dirty="0"/>
              <a:t>‘Children are the final fundamental of our identity’ (ibid.)</a:t>
            </a:r>
          </a:p>
          <a:p>
            <a:pPr lvl="1"/>
            <a:r>
              <a:rPr lang="en-GB" dirty="0"/>
              <a:t>Economic collapse and ‘fear of falling’ among m/c parents (e.g. grammar schools)</a:t>
            </a:r>
          </a:p>
          <a:p>
            <a:pPr lvl="1"/>
            <a:r>
              <a:rPr lang="en-GB" dirty="0"/>
              <a:t>Growing divergence of parenting experience (reflection of inequality)</a:t>
            </a:r>
          </a:p>
          <a:p>
            <a:pPr lvl="1"/>
            <a:r>
              <a:rPr lang="en-GB" dirty="0"/>
              <a:t>Paranoia about social work</a:t>
            </a:r>
          </a:p>
          <a:p>
            <a:pPr lvl="1"/>
            <a:endParaRPr lang="en-GB" dirty="0"/>
          </a:p>
        </p:txBody>
      </p:sp>
    </p:spTree>
    <p:extLst>
      <p:ext uri="{BB962C8B-B14F-4D97-AF65-F5344CB8AC3E}">
        <p14:creationId xmlns:p14="http://schemas.microsoft.com/office/powerpoint/2010/main" val="3284847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To what extent do these ‘emotional politics’ bear down on practice?</a:t>
            </a:r>
          </a:p>
          <a:p>
            <a:r>
              <a:rPr lang="en-GB" dirty="0"/>
              <a:t>How can they be challenged and changed?</a:t>
            </a:r>
          </a:p>
        </p:txBody>
      </p:sp>
    </p:spTree>
    <p:extLst>
      <p:ext uri="{BB962C8B-B14F-4D97-AF65-F5344CB8AC3E}">
        <p14:creationId xmlns:p14="http://schemas.microsoft.com/office/powerpoint/2010/main" val="1832839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a:bodyPr>
          <a:lstStyle/>
          <a:p>
            <a:r>
              <a:rPr lang="en-GB" sz="3200" dirty="0"/>
              <a:t>To read more...</a:t>
            </a:r>
            <a:endParaRPr lang="en-GB" sz="2700" dirty="0"/>
          </a:p>
        </p:txBody>
      </p:sp>
      <p:pic>
        <p:nvPicPr>
          <p:cNvPr id="3074" name="Picture 2" descr="K:\EMOTIONAL POLITICS BOOK\EMOTIONAL POLITICS FINAL DOCS SUMMER 2014\Marketing\The emotional politics of social work and child protection [FC].jpg"/>
          <p:cNvPicPr>
            <a:picLocks noGrp="1" noChangeAspect="1" noChangeArrowheads="1"/>
          </p:cNvPicPr>
          <p:nvPr>
            <p:ph idx="1"/>
          </p:nvPr>
        </p:nvPicPr>
        <p:blipFill>
          <a:blip r:embed="rId2" cstate="print"/>
          <a:srcRect/>
          <a:stretch>
            <a:fillRect/>
          </a:stretch>
        </p:blipFill>
        <p:spPr bwMode="auto">
          <a:xfrm>
            <a:off x="4655840" y="1988840"/>
            <a:ext cx="2795460" cy="4192432"/>
          </a:xfrm>
          <a:prstGeom prst="rect">
            <a:avLst/>
          </a:prstGeom>
          <a:noFill/>
        </p:spPr>
      </p:pic>
      <p:sp>
        <p:nvSpPr>
          <p:cNvPr id="6" name="Title 1"/>
          <p:cNvSpPr txBox="1">
            <a:spLocks/>
          </p:cNvSpPr>
          <p:nvPr/>
        </p:nvSpPr>
        <p:spPr>
          <a:xfrm>
            <a:off x="1981200" y="274638"/>
            <a:ext cx="8229600" cy="1138138"/>
          </a:xfrm>
          <a:prstGeom prst="rect">
            <a:avLst/>
          </a:prstGeom>
        </p:spPr>
        <p:txBody>
          <a:bodyPr vert="horz" lIns="91440" tIns="45720" rIns="91440" bIns="45720" rtlCol="0" anchor="ctr">
            <a:normAutofit fontScale="60000" lnSpcReduction="20000"/>
          </a:bodyPr>
          <a:lstStyle/>
          <a:p>
            <a:pPr algn="ctr">
              <a:spcBef>
                <a:spcPct val="0"/>
              </a:spcBef>
              <a:defRPr/>
            </a:pPr>
            <a:br>
              <a:rPr lang="en-GB" sz="3200" dirty="0">
                <a:solidFill>
                  <a:prstClr val="black"/>
                </a:solidFill>
              </a:rPr>
            </a:br>
            <a:br>
              <a:rPr lang="en-GB" sz="2700" dirty="0">
                <a:solidFill>
                  <a:prstClr val="black"/>
                </a:solidFill>
              </a:rPr>
            </a:br>
            <a:br>
              <a:rPr lang="en-GB" sz="2700" dirty="0">
                <a:solidFill>
                  <a:prstClr val="black"/>
                </a:solidFill>
              </a:rPr>
            </a:br>
            <a:br>
              <a:rPr lang="en-GB" sz="2700" dirty="0">
                <a:solidFill>
                  <a:prstClr val="black"/>
                </a:solidFill>
              </a:rPr>
            </a:br>
            <a:endParaRPr lang="en-GB" sz="2700" dirty="0">
              <a:solidFill>
                <a:prstClr val="black"/>
              </a:solidFill>
            </a:endParaRPr>
          </a:p>
        </p:txBody>
      </p:sp>
      <p:sp>
        <p:nvSpPr>
          <p:cNvPr id="7" name="Title 1"/>
          <p:cNvSpPr txBox="1">
            <a:spLocks/>
          </p:cNvSpPr>
          <p:nvPr/>
        </p:nvSpPr>
        <p:spPr>
          <a:xfrm>
            <a:off x="2133600" y="427038"/>
            <a:ext cx="8229600" cy="1345778"/>
          </a:xfrm>
          <a:prstGeom prst="rect">
            <a:avLst/>
          </a:prstGeom>
        </p:spPr>
        <p:txBody>
          <a:bodyPr vert="horz" lIns="91440" tIns="45720" rIns="91440" bIns="45720" rtlCol="0" anchor="ctr">
            <a:noAutofit/>
          </a:bodyPr>
          <a:lstStyle/>
          <a:p>
            <a:pPr algn="ctr">
              <a:spcBef>
                <a:spcPct val="0"/>
              </a:spcBef>
              <a:defRPr/>
            </a:pPr>
            <a:br>
              <a:rPr lang="en-GB" dirty="0">
                <a:solidFill>
                  <a:prstClr val="black"/>
                </a:solidFill>
              </a:rPr>
            </a:br>
            <a:endParaRPr lang="en-GB" dirty="0">
              <a:solidFill>
                <a:prstClr val="black"/>
              </a:solidFill>
            </a:endParaRPr>
          </a:p>
          <a:p>
            <a:pPr algn="ctr">
              <a:spcBef>
                <a:spcPct val="0"/>
              </a:spcBef>
              <a:defRPr/>
            </a:pPr>
            <a:endParaRPr lang="en-GB" dirty="0">
              <a:solidFill>
                <a:prstClr val="black"/>
              </a:solidFill>
              <a:hlinkClick r:id="" action="ppaction://noaction"/>
            </a:endParaRPr>
          </a:p>
          <a:p>
            <a:pPr algn="ctr">
              <a:spcBef>
                <a:spcPct val="0"/>
              </a:spcBef>
              <a:defRPr/>
            </a:pPr>
            <a:endParaRPr lang="en-GB" dirty="0">
              <a:solidFill>
                <a:prstClr val="black"/>
              </a:solidFill>
              <a:hlinkClick r:id="" action="ppaction://noaction"/>
            </a:endParaRPr>
          </a:p>
          <a:p>
            <a:pPr algn="ctr">
              <a:spcBef>
                <a:spcPct val="0"/>
              </a:spcBef>
              <a:defRPr/>
            </a:pPr>
            <a:r>
              <a:rPr lang="en-GB" dirty="0">
                <a:solidFill>
                  <a:prstClr val="black"/>
                </a:solidFill>
                <a:hlinkClick r:id="" action="ppaction://noaction"/>
              </a:rPr>
              <a:t>http://www.policypress.co.uk/display.asp?K=9781447318439&amp;ds=New+Titles&amp;dtspan=150:150&amp;sort=sort_date/d&amp;m=26&amp;dc=88</a:t>
            </a:r>
            <a:br>
              <a:rPr lang="en-GB" dirty="0">
                <a:solidFill>
                  <a:prstClr val="black"/>
                </a:solidFill>
              </a:rPr>
            </a:br>
            <a:br>
              <a:rPr lang="en-GB" dirty="0">
                <a:solidFill>
                  <a:prstClr val="black"/>
                </a:solidFill>
              </a:rPr>
            </a:br>
            <a:br>
              <a:rPr lang="en-GB" dirty="0">
                <a:solidFill>
                  <a:prstClr val="black"/>
                </a:solidFill>
              </a:rPr>
            </a:br>
            <a:endParaRPr lang="en-GB" dirty="0">
              <a:solidFill>
                <a:prstClr val="black"/>
              </a:solidFill>
            </a:endParaRPr>
          </a:p>
        </p:txBody>
      </p:sp>
    </p:spTree>
    <p:extLst>
      <p:ext uri="{BB962C8B-B14F-4D97-AF65-F5344CB8AC3E}">
        <p14:creationId xmlns:p14="http://schemas.microsoft.com/office/powerpoint/2010/main" val="311091636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1001</Words>
  <Application>Microsoft Office PowerPoint</Application>
  <PresentationFormat>Widescreen</PresentationFormat>
  <Paragraphs>71</Paragraphs>
  <Slides>18</Slides>
  <Notes>2</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1_Office Theme</vt:lpstr>
      <vt:lpstr>2_Office Theme</vt:lpstr>
      <vt:lpstr>The Emotional Politics of Social Work and Child Protection</vt:lpstr>
      <vt:lpstr>PowerPoint Presentation</vt:lpstr>
      <vt:lpstr>The child, nation, culture</vt:lpstr>
      <vt:lpstr>Empathy and emotionalisation</vt:lpstr>
      <vt:lpstr>Anger and shame</vt:lpstr>
      <vt:lpstr>From personal empathy…</vt:lpstr>
      <vt:lpstr>...to the nation as an angry subject</vt:lpstr>
      <vt:lpstr>PowerPoint Presentation</vt:lpstr>
      <vt:lpstr>Contempt and disgust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read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Emotional Politics of Social Work and Child Protection</dc:title>
  <dc:creator>Jo Warner</dc:creator>
  <cp:lastModifiedBy>Jo Warner</cp:lastModifiedBy>
  <cp:revision>24</cp:revision>
  <cp:lastPrinted>2017-10-15T21:58:19Z</cp:lastPrinted>
  <dcterms:created xsi:type="dcterms:W3CDTF">2017-10-15T21:12:32Z</dcterms:created>
  <dcterms:modified xsi:type="dcterms:W3CDTF">2017-10-31T12:14:40Z</dcterms:modified>
</cp:coreProperties>
</file>