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5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A471F-DA51-FA4B-9127-2829C927DB68}" type="doc">
      <dgm:prSet loTypeId="urn:microsoft.com/office/officeart/2005/8/layout/h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440B77-1018-D44B-81DD-4442B75593C3}">
      <dgm:prSet phldrT="[Text]"/>
      <dgm:spPr/>
      <dgm:t>
        <a:bodyPr/>
        <a:lstStyle/>
        <a:p>
          <a:r>
            <a:rPr lang="en-US" dirty="0" smtClean="0"/>
            <a:t>Team managers feared for their jobs </a:t>
          </a:r>
          <a:endParaRPr lang="en-US" dirty="0"/>
        </a:p>
      </dgm:t>
    </dgm:pt>
    <dgm:pt modelId="{26FE006F-CA87-744C-A304-43E6088C7832}" type="parTrans" cxnId="{6087E62C-4A33-9A4A-AC0E-5248A8BA680E}">
      <dgm:prSet/>
      <dgm:spPr/>
      <dgm:t>
        <a:bodyPr/>
        <a:lstStyle/>
        <a:p>
          <a:endParaRPr lang="en-US"/>
        </a:p>
      </dgm:t>
    </dgm:pt>
    <dgm:pt modelId="{B3C7A297-53E7-E243-B169-A3777C9C9B1C}" type="sibTrans" cxnId="{6087E62C-4A33-9A4A-AC0E-5248A8BA680E}">
      <dgm:prSet/>
      <dgm:spPr/>
      <dgm:t>
        <a:bodyPr/>
        <a:lstStyle/>
        <a:p>
          <a:endParaRPr lang="en-US"/>
        </a:p>
      </dgm:t>
    </dgm:pt>
    <dgm:pt modelId="{CFD7B0EE-7A7B-6C48-A335-1DE8ED28C830}">
      <dgm:prSet phldrT="[Text]" custT="1"/>
      <dgm:spPr/>
      <dgm:t>
        <a:bodyPr/>
        <a:lstStyle/>
        <a:p>
          <a:r>
            <a:rPr lang="en-US" sz="1400" dirty="0" smtClean="0"/>
            <a:t>£5million savings </a:t>
          </a:r>
          <a:endParaRPr lang="en-US" sz="1400" dirty="0"/>
        </a:p>
      </dgm:t>
    </dgm:pt>
    <dgm:pt modelId="{0F908EA7-C431-1A4F-8363-D4FDBF4247B2}" type="parTrans" cxnId="{21AAD494-3E76-6744-8BC0-34BC9BF57BD1}">
      <dgm:prSet/>
      <dgm:spPr/>
      <dgm:t>
        <a:bodyPr/>
        <a:lstStyle/>
        <a:p>
          <a:endParaRPr lang="en-US"/>
        </a:p>
      </dgm:t>
    </dgm:pt>
    <dgm:pt modelId="{C99B0F4E-A2FE-FB4A-86FE-4AAF787F879A}" type="sibTrans" cxnId="{21AAD494-3E76-6744-8BC0-34BC9BF57BD1}">
      <dgm:prSet/>
      <dgm:spPr/>
      <dgm:t>
        <a:bodyPr/>
        <a:lstStyle/>
        <a:p>
          <a:endParaRPr lang="en-US"/>
        </a:p>
      </dgm:t>
    </dgm:pt>
    <dgm:pt modelId="{26973330-F6F1-2F47-A368-822C19FF53D4}">
      <dgm:prSet phldrT="[Text]" custT="1"/>
      <dgm:spPr/>
      <dgm:t>
        <a:bodyPr/>
        <a:lstStyle/>
        <a:p>
          <a:r>
            <a:rPr lang="en-US" sz="1400" dirty="0" smtClean="0"/>
            <a:t>Reduce accommodation of young people; Merge teams</a:t>
          </a:r>
          <a:endParaRPr lang="en-US" sz="1400" dirty="0"/>
        </a:p>
      </dgm:t>
    </dgm:pt>
    <dgm:pt modelId="{6D45CE98-C3B2-E346-87A3-E8A762576C32}" type="parTrans" cxnId="{BBAF810F-630C-B64D-A3DE-4DB818BE1E2B}">
      <dgm:prSet/>
      <dgm:spPr/>
      <dgm:t>
        <a:bodyPr/>
        <a:lstStyle/>
        <a:p>
          <a:endParaRPr lang="en-US"/>
        </a:p>
      </dgm:t>
    </dgm:pt>
    <dgm:pt modelId="{94DE6DDA-CEF0-3542-AAB2-11FA827DCAFE}" type="sibTrans" cxnId="{BBAF810F-630C-B64D-A3DE-4DB818BE1E2B}">
      <dgm:prSet/>
      <dgm:spPr/>
      <dgm:t>
        <a:bodyPr/>
        <a:lstStyle/>
        <a:p>
          <a:endParaRPr lang="en-US"/>
        </a:p>
      </dgm:t>
    </dgm:pt>
    <dgm:pt modelId="{A16F867B-A34D-174E-9FCF-1F83F99E896A}">
      <dgm:prSet phldrT="[Text]"/>
      <dgm:spPr/>
      <dgm:t>
        <a:bodyPr/>
        <a:lstStyle/>
        <a:p>
          <a:r>
            <a:rPr lang="en-US" dirty="0" smtClean="0"/>
            <a:t>Need to get 'outstanding' </a:t>
          </a:r>
          <a:endParaRPr lang="en-US" dirty="0"/>
        </a:p>
      </dgm:t>
    </dgm:pt>
    <dgm:pt modelId="{B0632B8D-9F8B-ED44-B4F3-8B26A224F6C6}" type="parTrans" cxnId="{9C24B569-89F1-0C4E-9904-B9008F5E1E4B}">
      <dgm:prSet/>
      <dgm:spPr/>
      <dgm:t>
        <a:bodyPr/>
        <a:lstStyle/>
        <a:p>
          <a:endParaRPr lang="en-US"/>
        </a:p>
      </dgm:t>
    </dgm:pt>
    <dgm:pt modelId="{14D0BAF2-EDF5-FE4E-899D-2E12D7D4ABCE}" type="sibTrans" cxnId="{9C24B569-89F1-0C4E-9904-B9008F5E1E4B}">
      <dgm:prSet/>
      <dgm:spPr/>
      <dgm:t>
        <a:bodyPr/>
        <a:lstStyle/>
        <a:p>
          <a:endParaRPr lang="en-US"/>
        </a:p>
      </dgm:t>
    </dgm:pt>
    <dgm:pt modelId="{0A35BB20-4253-0C4D-B8E0-F24233946660}">
      <dgm:prSet phldrT="[Text]"/>
      <dgm:spPr/>
      <dgm:t>
        <a:bodyPr/>
        <a:lstStyle/>
        <a:p>
          <a:r>
            <a:rPr lang="en-US" dirty="0" smtClean="0"/>
            <a:t>Unannounced OFSTED inspection expected </a:t>
          </a:r>
          <a:endParaRPr lang="en-US" dirty="0"/>
        </a:p>
      </dgm:t>
    </dgm:pt>
    <dgm:pt modelId="{CB4A69A1-29E2-E04F-B388-DBAE34302622}" type="parTrans" cxnId="{EEF5AB81-14EE-C74B-B01A-4D157537FD08}">
      <dgm:prSet/>
      <dgm:spPr/>
      <dgm:t>
        <a:bodyPr/>
        <a:lstStyle/>
        <a:p>
          <a:endParaRPr lang="en-US"/>
        </a:p>
      </dgm:t>
    </dgm:pt>
    <dgm:pt modelId="{0A1B1EAA-C1E1-8145-AFE6-D7ACFC2E7A3F}" type="sibTrans" cxnId="{EEF5AB81-14EE-C74B-B01A-4D157537FD08}">
      <dgm:prSet/>
      <dgm:spPr/>
      <dgm:t>
        <a:bodyPr/>
        <a:lstStyle/>
        <a:p>
          <a:endParaRPr lang="en-US"/>
        </a:p>
      </dgm:t>
    </dgm:pt>
    <dgm:pt modelId="{09B66C3F-44DC-9C4C-9D8C-B27AF4E7F7B2}">
      <dgm:prSet phldrT="[Text]"/>
      <dgm:spPr/>
      <dgm:t>
        <a:bodyPr/>
        <a:lstStyle/>
        <a:p>
          <a:r>
            <a:rPr lang="en-US" dirty="0" smtClean="0"/>
            <a:t>Moral lines of discrimination </a:t>
          </a:r>
          <a:endParaRPr lang="en-US" dirty="0"/>
        </a:p>
      </dgm:t>
    </dgm:pt>
    <dgm:pt modelId="{4C84CAA6-56A2-E54F-9F84-3A5D5BF1FFA8}" type="parTrans" cxnId="{BFF00FDC-A4BD-8642-A8B1-32AA69965056}">
      <dgm:prSet/>
      <dgm:spPr/>
      <dgm:t>
        <a:bodyPr/>
        <a:lstStyle/>
        <a:p>
          <a:endParaRPr lang="en-US"/>
        </a:p>
      </dgm:t>
    </dgm:pt>
    <dgm:pt modelId="{0868A5AE-3A08-0D46-AE0A-34ED70122204}" type="sibTrans" cxnId="{BFF00FDC-A4BD-8642-A8B1-32AA69965056}">
      <dgm:prSet/>
      <dgm:spPr/>
      <dgm:t>
        <a:bodyPr/>
        <a:lstStyle/>
        <a:p>
          <a:endParaRPr lang="en-US"/>
        </a:p>
      </dgm:t>
    </dgm:pt>
    <dgm:pt modelId="{D977CD9B-7751-6746-A445-D4C81ACAE50F}">
      <dgm:prSet phldrT="[Text]"/>
      <dgm:spPr/>
      <dgm:t>
        <a:bodyPr/>
        <a:lstStyle/>
        <a:p>
          <a:r>
            <a:rPr lang="en-US" dirty="0" smtClean="0"/>
            <a:t>Star chart</a:t>
          </a:r>
          <a:endParaRPr lang="en-US" dirty="0"/>
        </a:p>
      </dgm:t>
    </dgm:pt>
    <dgm:pt modelId="{5DC650AD-196E-BC4E-8615-C0F8A43082CA}" type="parTrans" cxnId="{BAAF1829-7C5C-9740-918D-757CAFD8478A}">
      <dgm:prSet/>
      <dgm:spPr/>
      <dgm:t>
        <a:bodyPr/>
        <a:lstStyle/>
        <a:p>
          <a:endParaRPr lang="en-US"/>
        </a:p>
      </dgm:t>
    </dgm:pt>
    <dgm:pt modelId="{A7441750-CCA4-9448-A7DE-8F0C5D1D155D}" type="sibTrans" cxnId="{BAAF1829-7C5C-9740-918D-757CAFD8478A}">
      <dgm:prSet/>
      <dgm:spPr/>
      <dgm:t>
        <a:bodyPr/>
        <a:lstStyle/>
        <a:p>
          <a:endParaRPr lang="en-US"/>
        </a:p>
      </dgm:t>
    </dgm:pt>
    <dgm:pt modelId="{F0979A67-9754-EA42-9F2C-67D453F08ED9}">
      <dgm:prSet phldrT="[Text]"/>
      <dgm:spPr/>
      <dgm:t>
        <a:bodyPr/>
        <a:lstStyle/>
        <a:p>
          <a:r>
            <a:rPr lang="en-US" dirty="0" smtClean="0"/>
            <a:t>Recalcitrance</a:t>
          </a:r>
          <a:endParaRPr lang="en-US" dirty="0"/>
        </a:p>
      </dgm:t>
    </dgm:pt>
    <dgm:pt modelId="{2A476F49-0848-A64A-8114-5C0366C8D38D}" type="parTrans" cxnId="{33D5119E-9FEB-EB4E-BF6E-F90BAA06C9E1}">
      <dgm:prSet/>
      <dgm:spPr/>
      <dgm:t>
        <a:bodyPr/>
        <a:lstStyle/>
        <a:p>
          <a:endParaRPr lang="en-US"/>
        </a:p>
      </dgm:t>
    </dgm:pt>
    <dgm:pt modelId="{0558290F-6100-1448-9DD7-BE417330C9E7}" type="sibTrans" cxnId="{33D5119E-9FEB-EB4E-BF6E-F90BAA06C9E1}">
      <dgm:prSet/>
      <dgm:spPr/>
      <dgm:t>
        <a:bodyPr/>
        <a:lstStyle/>
        <a:p>
          <a:endParaRPr lang="en-US"/>
        </a:p>
      </dgm:t>
    </dgm:pt>
    <dgm:pt modelId="{5C550733-500C-6145-B754-46A1C7523768}">
      <dgm:prSet phldrT="[Text]" custT="1"/>
      <dgm:spPr/>
      <dgm:t>
        <a:bodyPr/>
        <a:lstStyle/>
        <a:p>
          <a:r>
            <a:rPr lang="en-US" sz="1400" dirty="0" smtClean="0"/>
            <a:t>Provide quality service without the required funding</a:t>
          </a:r>
          <a:endParaRPr lang="en-US" sz="1400" dirty="0"/>
        </a:p>
      </dgm:t>
    </dgm:pt>
    <dgm:pt modelId="{E8B0364B-03F3-E649-8DCF-9B6880303D95}" type="parTrans" cxnId="{EE8286D4-B9F9-4C46-A382-42FABA242AAF}">
      <dgm:prSet/>
      <dgm:spPr/>
      <dgm:t>
        <a:bodyPr/>
        <a:lstStyle/>
        <a:p>
          <a:endParaRPr lang="en-US"/>
        </a:p>
      </dgm:t>
    </dgm:pt>
    <dgm:pt modelId="{E65860B6-427D-134E-B16D-7721B0C18A3F}" type="sibTrans" cxnId="{EE8286D4-B9F9-4C46-A382-42FABA242AAF}">
      <dgm:prSet/>
      <dgm:spPr/>
      <dgm:t>
        <a:bodyPr/>
        <a:lstStyle/>
        <a:p>
          <a:endParaRPr lang="en-US"/>
        </a:p>
      </dgm:t>
    </dgm:pt>
    <dgm:pt modelId="{867A3946-6A19-F042-853A-7D4E21B64D87}">
      <dgm:prSet phldrT="[Text]"/>
      <dgm:spPr/>
      <dgm:t>
        <a:bodyPr/>
        <a:lstStyle/>
        <a:p>
          <a:r>
            <a:rPr lang="en-US" dirty="0" smtClean="0"/>
            <a:t>Managers responsible for team performances</a:t>
          </a:r>
          <a:endParaRPr lang="en-US" dirty="0"/>
        </a:p>
      </dgm:t>
    </dgm:pt>
    <dgm:pt modelId="{2131FEAC-A4DA-5043-8E75-A472A67865E6}" type="parTrans" cxnId="{18269D8E-90E5-914B-BBE8-9A9D5FC673D9}">
      <dgm:prSet/>
      <dgm:spPr/>
      <dgm:t>
        <a:bodyPr/>
        <a:lstStyle/>
        <a:p>
          <a:endParaRPr lang="en-US"/>
        </a:p>
      </dgm:t>
    </dgm:pt>
    <dgm:pt modelId="{6070E528-B33C-2A44-ADC0-19C0ADF7746F}" type="sibTrans" cxnId="{18269D8E-90E5-914B-BBE8-9A9D5FC673D9}">
      <dgm:prSet/>
      <dgm:spPr/>
      <dgm:t>
        <a:bodyPr/>
        <a:lstStyle/>
        <a:p>
          <a:endParaRPr lang="en-US"/>
        </a:p>
      </dgm:t>
    </dgm:pt>
    <dgm:pt modelId="{2748A7D8-4528-5148-B48A-F09A5E509E21}">
      <dgm:prSet phldrT="[Text]"/>
      <dgm:spPr/>
      <dgm:t>
        <a:bodyPr/>
        <a:lstStyle/>
        <a:p>
          <a:r>
            <a:rPr lang="en-US" dirty="0" smtClean="0"/>
            <a:t>Compliance</a:t>
          </a:r>
          <a:endParaRPr lang="en-US" dirty="0"/>
        </a:p>
      </dgm:t>
    </dgm:pt>
    <dgm:pt modelId="{AB1DDE75-D1E5-9645-98B8-B8E9879212D8}" type="parTrans" cxnId="{029160D7-6324-4445-9A04-BC782BF5F89B}">
      <dgm:prSet/>
      <dgm:spPr/>
      <dgm:t>
        <a:bodyPr/>
        <a:lstStyle/>
        <a:p>
          <a:endParaRPr lang="en-US"/>
        </a:p>
      </dgm:t>
    </dgm:pt>
    <dgm:pt modelId="{BC3BD587-484B-8A47-81A8-DEA7AA020B37}" type="sibTrans" cxnId="{029160D7-6324-4445-9A04-BC782BF5F89B}">
      <dgm:prSet/>
      <dgm:spPr/>
      <dgm:t>
        <a:bodyPr/>
        <a:lstStyle/>
        <a:p>
          <a:endParaRPr lang="en-US"/>
        </a:p>
      </dgm:t>
    </dgm:pt>
    <dgm:pt modelId="{083259BB-DFC5-F54C-B093-1DE7033AC887}">
      <dgm:prSet phldrT="[Text]"/>
      <dgm:spPr/>
      <dgm:t>
        <a:bodyPr/>
        <a:lstStyle/>
        <a:p>
          <a:r>
            <a:rPr lang="en-US" dirty="0" smtClean="0"/>
            <a:t>Disguised resistance</a:t>
          </a:r>
          <a:endParaRPr lang="en-US" dirty="0"/>
        </a:p>
      </dgm:t>
    </dgm:pt>
    <dgm:pt modelId="{A8A96208-4C8E-1349-8200-AAFB1DEBB93B}" type="parTrans" cxnId="{EFA84CC6-9BC1-9445-86ED-D113ACA83F6F}">
      <dgm:prSet/>
      <dgm:spPr/>
      <dgm:t>
        <a:bodyPr/>
        <a:lstStyle/>
        <a:p>
          <a:endParaRPr lang="en-US"/>
        </a:p>
      </dgm:t>
    </dgm:pt>
    <dgm:pt modelId="{41F2BFBE-329E-0D47-8538-7EC89A4ADEF0}" type="sibTrans" cxnId="{EFA84CC6-9BC1-9445-86ED-D113ACA83F6F}">
      <dgm:prSet/>
      <dgm:spPr/>
      <dgm:t>
        <a:bodyPr/>
        <a:lstStyle/>
        <a:p>
          <a:endParaRPr lang="en-US"/>
        </a:p>
      </dgm:t>
    </dgm:pt>
    <dgm:pt modelId="{F29C37BF-AFE6-7441-BAB0-2D508FA120E3}" type="pres">
      <dgm:prSet presAssocID="{055A471F-DA51-FA4B-9127-2829C927DB68}" presName="Name0" presStyleCnt="0">
        <dgm:presLayoutVars>
          <dgm:dir/>
          <dgm:animLvl val="lvl"/>
          <dgm:resizeHandles val="exact"/>
        </dgm:presLayoutVars>
      </dgm:prSet>
      <dgm:spPr/>
    </dgm:pt>
    <dgm:pt modelId="{F53D1247-4685-A847-BDFE-92CA85517597}" type="pres">
      <dgm:prSet presAssocID="{055A471F-DA51-FA4B-9127-2829C927DB68}" presName="tSp" presStyleCnt="0"/>
      <dgm:spPr/>
    </dgm:pt>
    <dgm:pt modelId="{72129530-3A60-FD40-BD69-AC7246019CE4}" type="pres">
      <dgm:prSet presAssocID="{055A471F-DA51-FA4B-9127-2829C927DB68}" presName="bSp" presStyleCnt="0"/>
      <dgm:spPr/>
    </dgm:pt>
    <dgm:pt modelId="{FBB688EB-0250-4148-B693-9F9A8162C510}" type="pres">
      <dgm:prSet presAssocID="{055A471F-DA51-FA4B-9127-2829C927DB68}" presName="process" presStyleCnt="0"/>
      <dgm:spPr/>
    </dgm:pt>
    <dgm:pt modelId="{44150771-D28F-B54D-AA84-BBAA1565B106}" type="pres">
      <dgm:prSet presAssocID="{78440B77-1018-D44B-81DD-4442B75593C3}" presName="composite1" presStyleCnt="0"/>
      <dgm:spPr/>
    </dgm:pt>
    <dgm:pt modelId="{09E4A431-D2CD-DD46-8381-1D548299C836}" type="pres">
      <dgm:prSet presAssocID="{78440B77-1018-D44B-81DD-4442B75593C3}" presName="dummyNode1" presStyleLbl="node1" presStyleIdx="0" presStyleCnt="3"/>
      <dgm:spPr/>
    </dgm:pt>
    <dgm:pt modelId="{16CD256D-2368-E84A-9F66-1BB2564537C0}" type="pres">
      <dgm:prSet presAssocID="{78440B77-1018-D44B-81DD-4442B75593C3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DFE95-A52A-5747-B744-779DBC0AF6ED}" type="pres">
      <dgm:prSet presAssocID="{78440B77-1018-D44B-81DD-4442B75593C3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98723-5F89-B344-9AEF-F32993FEF839}" type="pres">
      <dgm:prSet presAssocID="{78440B77-1018-D44B-81DD-4442B75593C3}" presName="parentNode1" presStyleLbl="node1" presStyleIdx="0" presStyleCnt="3" custLinFactNeighborX="-21512" custLinFactNeighborY="426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4436D4-B451-1047-979A-DBB8E1720E8E}" type="pres">
      <dgm:prSet presAssocID="{78440B77-1018-D44B-81DD-4442B75593C3}" presName="connSite1" presStyleCnt="0"/>
      <dgm:spPr/>
    </dgm:pt>
    <dgm:pt modelId="{AEB0906C-9888-4946-8DC7-4C2A614186D2}" type="pres">
      <dgm:prSet presAssocID="{B3C7A297-53E7-E243-B169-A3777C9C9B1C}" presName="Name9" presStyleLbl="sibTrans2D1" presStyleIdx="0" presStyleCnt="2" custLinFactNeighborX="18269" custLinFactNeighborY="-11773"/>
      <dgm:spPr/>
    </dgm:pt>
    <dgm:pt modelId="{EF59EF9B-A22D-A74E-8D32-92D0B6FD67D6}" type="pres">
      <dgm:prSet presAssocID="{A16F867B-A34D-174E-9FCF-1F83F99E896A}" presName="composite2" presStyleCnt="0"/>
      <dgm:spPr/>
    </dgm:pt>
    <dgm:pt modelId="{4F589D5A-690C-3D4B-975D-7655274624C1}" type="pres">
      <dgm:prSet presAssocID="{A16F867B-A34D-174E-9FCF-1F83F99E896A}" presName="dummyNode2" presStyleLbl="node1" presStyleIdx="0" presStyleCnt="3"/>
      <dgm:spPr/>
    </dgm:pt>
    <dgm:pt modelId="{64E9FC76-0262-F34A-83B5-237C4B48A187}" type="pres">
      <dgm:prSet presAssocID="{A16F867B-A34D-174E-9FCF-1F83F99E896A}" presName="childNode2" presStyleLbl="bgAcc1" presStyleIdx="1" presStyleCnt="3" custLinFactNeighborX="-579" custLinFactNeighborY="7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23D91-0E40-8A4D-871C-F0682F1367D9}" type="pres">
      <dgm:prSet presAssocID="{A16F867B-A34D-174E-9FCF-1F83F99E896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B94F7-16F8-5741-954C-7D20F31A584F}" type="pres">
      <dgm:prSet presAssocID="{A16F867B-A34D-174E-9FCF-1F83F99E896A}" presName="parentNode2" presStyleLbl="node1" presStyleIdx="1" presStyleCnt="3" custLinFactNeighborX="-14993" custLinFactNeighborY="-8196">
        <dgm:presLayoutVars>
          <dgm:chMax val="0"/>
          <dgm:bulletEnabled val="1"/>
        </dgm:presLayoutVars>
      </dgm:prSet>
      <dgm:spPr/>
    </dgm:pt>
    <dgm:pt modelId="{13796A38-474F-6B4A-8023-769408A24C5E}" type="pres">
      <dgm:prSet presAssocID="{A16F867B-A34D-174E-9FCF-1F83F99E896A}" presName="connSite2" presStyleCnt="0"/>
      <dgm:spPr/>
    </dgm:pt>
    <dgm:pt modelId="{A27DF42C-63E6-7F4E-8D01-44B2016099BC}" type="pres">
      <dgm:prSet presAssocID="{14D0BAF2-EDF5-FE4E-899D-2E12D7D4ABCE}" presName="Name18" presStyleLbl="sibTrans2D1" presStyleIdx="1" presStyleCnt="2" custLinFactNeighborX="10663" custLinFactNeighborY="11588"/>
      <dgm:spPr/>
    </dgm:pt>
    <dgm:pt modelId="{F514C252-EF0E-5946-86BD-C3B4514D2361}" type="pres">
      <dgm:prSet presAssocID="{09B66C3F-44DC-9C4C-9D8C-B27AF4E7F7B2}" presName="composite1" presStyleCnt="0"/>
      <dgm:spPr/>
    </dgm:pt>
    <dgm:pt modelId="{79E127B1-982F-474B-8DDA-73A1865A6F6F}" type="pres">
      <dgm:prSet presAssocID="{09B66C3F-44DC-9C4C-9D8C-B27AF4E7F7B2}" presName="dummyNode1" presStyleLbl="node1" presStyleIdx="1" presStyleCnt="3"/>
      <dgm:spPr/>
    </dgm:pt>
    <dgm:pt modelId="{950160DC-7CDD-AF4E-A3FD-4BBE985CA96B}" type="pres">
      <dgm:prSet presAssocID="{09B66C3F-44DC-9C4C-9D8C-B27AF4E7F7B2}" presName="childNode1" presStyleLbl="bgAcc1" presStyleIdx="2" presStyleCnt="3" custLinFactNeighborX="3476" custLinFactNeighborY="-14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443DC0-9762-B64E-90FC-275110E438A5}" type="pres">
      <dgm:prSet presAssocID="{09B66C3F-44DC-9C4C-9D8C-B27AF4E7F7B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2847FC-8C0B-D343-918B-D7223B68FFF5}" type="pres">
      <dgm:prSet presAssocID="{09B66C3F-44DC-9C4C-9D8C-B27AF4E7F7B2}" presName="parentNode1" presStyleLbl="node1" presStyleIdx="2" presStyleCnt="3" custLinFactNeighborX="-13690" custLinFactNeighborY="983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11530-6511-0845-B5A4-983BE6B7D2AF}" type="pres">
      <dgm:prSet presAssocID="{09B66C3F-44DC-9C4C-9D8C-B27AF4E7F7B2}" presName="connSite1" presStyleCnt="0"/>
      <dgm:spPr/>
    </dgm:pt>
  </dgm:ptLst>
  <dgm:cxnLst>
    <dgm:cxn modelId="{BA1ABEFB-A90C-6846-8623-1026C65B1D27}" type="presOf" srcId="{D977CD9B-7751-6746-A445-D4C81ACAE50F}" destId="{E0443DC0-9762-B64E-90FC-275110E438A5}" srcOrd="1" destOrd="0" presId="urn:microsoft.com/office/officeart/2005/8/layout/hProcess4"/>
    <dgm:cxn modelId="{BFF00FDC-A4BD-8642-A8B1-32AA69965056}" srcId="{055A471F-DA51-FA4B-9127-2829C927DB68}" destId="{09B66C3F-44DC-9C4C-9D8C-B27AF4E7F7B2}" srcOrd="2" destOrd="0" parTransId="{4C84CAA6-56A2-E54F-9F84-3A5D5BF1FFA8}" sibTransId="{0868A5AE-3A08-0D46-AE0A-34ED70122204}"/>
    <dgm:cxn modelId="{D9A70D44-5141-3143-8E80-332C644E2AA6}" type="presOf" srcId="{0A35BB20-4253-0C4D-B8E0-F24233946660}" destId="{64E9FC76-0262-F34A-83B5-237C4B48A187}" srcOrd="0" destOrd="0" presId="urn:microsoft.com/office/officeart/2005/8/layout/hProcess4"/>
    <dgm:cxn modelId="{6B866B6E-DCC9-3747-A69B-E743021DFEF4}" type="presOf" srcId="{14D0BAF2-EDF5-FE4E-899D-2E12D7D4ABCE}" destId="{A27DF42C-63E6-7F4E-8D01-44B2016099BC}" srcOrd="0" destOrd="0" presId="urn:microsoft.com/office/officeart/2005/8/layout/hProcess4"/>
    <dgm:cxn modelId="{5558D3AE-10CC-4D49-8AD0-406DF0B3400C}" type="presOf" srcId="{26973330-F6F1-2F47-A368-822C19FF53D4}" destId="{AA7DFE95-A52A-5747-B744-779DBC0AF6ED}" srcOrd="1" destOrd="1" presId="urn:microsoft.com/office/officeart/2005/8/layout/hProcess4"/>
    <dgm:cxn modelId="{FC274CBE-6D38-C145-A7BA-E88D0F342F64}" type="presOf" srcId="{A16F867B-A34D-174E-9FCF-1F83F99E896A}" destId="{D7EB94F7-16F8-5741-954C-7D20F31A584F}" srcOrd="0" destOrd="0" presId="urn:microsoft.com/office/officeart/2005/8/layout/hProcess4"/>
    <dgm:cxn modelId="{548DF065-5B16-5540-A259-1AA09625E255}" type="presOf" srcId="{26973330-F6F1-2F47-A368-822C19FF53D4}" destId="{16CD256D-2368-E84A-9F66-1BB2564537C0}" srcOrd="0" destOrd="1" presId="urn:microsoft.com/office/officeart/2005/8/layout/hProcess4"/>
    <dgm:cxn modelId="{0E5829AB-D692-7643-A259-38C17E08D4EB}" type="presOf" srcId="{F0979A67-9754-EA42-9F2C-67D453F08ED9}" destId="{950160DC-7CDD-AF4E-A3FD-4BBE985CA96B}" srcOrd="0" destOrd="1" presId="urn:microsoft.com/office/officeart/2005/8/layout/hProcess4"/>
    <dgm:cxn modelId="{E6F5A0BF-2831-BD45-8BDC-929369B56697}" type="presOf" srcId="{D977CD9B-7751-6746-A445-D4C81ACAE50F}" destId="{950160DC-7CDD-AF4E-A3FD-4BBE985CA96B}" srcOrd="0" destOrd="0" presId="urn:microsoft.com/office/officeart/2005/8/layout/hProcess4"/>
    <dgm:cxn modelId="{EEF5AB81-14EE-C74B-B01A-4D157537FD08}" srcId="{A16F867B-A34D-174E-9FCF-1F83F99E896A}" destId="{0A35BB20-4253-0C4D-B8E0-F24233946660}" srcOrd="0" destOrd="0" parTransId="{CB4A69A1-29E2-E04F-B388-DBAE34302622}" sibTransId="{0A1B1EAA-C1E1-8145-AFE6-D7ACFC2E7A3F}"/>
    <dgm:cxn modelId="{18269D8E-90E5-914B-BBE8-9A9D5FC673D9}" srcId="{A16F867B-A34D-174E-9FCF-1F83F99E896A}" destId="{867A3946-6A19-F042-853A-7D4E21B64D87}" srcOrd="1" destOrd="0" parTransId="{2131FEAC-A4DA-5043-8E75-A472A67865E6}" sibTransId="{6070E528-B33C-2A44-ADC0-19C0ADF7746F}"/>
    <dgm:cxn modelId="{BAAF1829-7C5C-9740-918D-757CAFD8478A}" srcId="{09B66C3F-44DC-9C4C-9D8C-B27AF4E7F7B2}" destId="{D977CD9B-7751-6746-A445-D4C81ACAE50F}" srcOrd="0" destOrd="0" parTransId="{5DC650AD-196E-BC4E-8615-C0F8A43082CA}" sibTransId="{A7441750-CCA4-9448-A7DE-8F0C5D1D155D}"/>
    <dgm:cxn modelId="{7AC8DD19-5F9E-624D-A3D0-E92ECB40E012}" type="presOf" srcId="{F0979A67-9754-EA42-9F2C-67D453F08ED9}" destId="{E0443DC0-9762-B64E-90FC-275110E438A5}" srcOrd="1" destOrd="1" presId="urn:microsoft.com/office/officeart/2005/8/layout/hProcess4"/>
    <dgm:cxn modelId="{EDC2F16D-AC26-2B4E-846A-7823375156FF}" type="presOf" srcId="{CFD7B0EE-7A7B-6C48-A335-1DE8ED28C830}" destId="{16CD256D-2368-E84A-9F66-1BB2564537C0}" srcOrd="0" destOrd="0" presId="urn:microsoft.com/office/officeart/2005/8/layout/hProcess4"/>
    <dgm:cxn modelId="{460B99F2-1D23-354A-B100-6B3EDC4980CC}" type="presOf" srcId="{2748A7D8-4528-5148-B48A-F09A5E509E21}" destId="{950160DC-7CDD-AF4E-A3FD-4BBE985CA96B}" srcOrd="0" destOrd="2" presId="urn:microsoft.com/office/officeart/2005/8/layout/hProcess4"/>
    <dgm:cxn modelId="{500C0AC1-3027-CA47-A638-38E70134D9E5}" type="presOf" srcId="{867A3946-6A19-F042-853A-7D4E21B64D87}" destId="{BCD23D91-0E40-8A4D-871C-F0682F1367D9}" srcOrd="1" destOrd="1" presId="urn:microsoft.com/office/officeart/2005/8/layout/hProcess4"/>
    <dgm:cxn modelId="{BDC75B8C-EF48-FC45-A3B8-4783453C09E4}" type="presOf" srcId="{CFD7B0EE-7A7B-6C48-A335-1DE8ED28C830}" destId="{AA7DFE95-A52A-5747-B744-779DBC0AF6ED}" srcOrd="1" destOrd="0" presId="urn:microsoft.com/office/officeart/2005/8/layout/hProcess4"/>
    <dgm:cxn modelId="{3B519167-FDDF-264E-9698-1C9D077072A4}" type="presOf" srcId="{0A35BB20-4253-0C4D-B8E0-F24233946660}" destId="{BCD23D91-0E40-8A4D-871C-F0682F1367D9}" srcOrd="1" destOrd="0" presId="urn:microsoft.com/office/officeart/2005/8/layout/hProcess4"/>
    <dgm:cxn modelId="{015FFE8B-0307-5F4E-969C-B7A62DFC9874}" type="presOf" srcId="{2748A7D8-4528-5148-B48A-F09A5E509E21}" destId="{E0443DC0-9762-B64E-90FC-275110E438A5}" srcOrd="1" destOrd="2" presId="urn:microsoft.com/office/officeart/2005/8/layout/hProcess4"/>
    <dgm:cxn modelId="{F92670BD-5F84-BD4F-94C5-1F09B20DAD76}" type="presOf" srcId="{5C550733-500C-6145-B754-46A1C7523768}" destId="{16CD256D-2368-E84A-9F66-1BB2564537C0}" srcOrd="0" destOrd="2" presId="urn:microsoft.com/office/officeart/2005/8/layout/hProcess4"/>
    <dgm:cxn modelId="{EFA84CC6-9BC1-9445-86ED-D113ACA83F6F}" srcId="{09B66C3F-44DC-9C4C-9D8C-B27AF4E7F7B2}" destId="{083259BB-DFC5-F54C-B093-1DE7033AC887}" srcOrd="3" destOrd="0" parTransId="{A8A96208-4C8E-1349-8200-AAFB1DEBB93B}" sibTransId="{41F2BFBE-329E-0D47-8538-7EC89A4ADEF0}"/>
    <dgm:cxn modelId="{EE8286D4-B9F9-4C46-A382-42FABA242AAF}" srcId="{78440B77-1018-D44B-81DD-4442B75593C3}" destId="{5C550733-500C-6145-B754-46A1C7523768}" srcOrd="2" destOrd="0" parTransId="{E8B0364B-03F3-E649-8DCF-9B6880303D95}" sibTransId="{E65860B6-427D-134E-B16D-7721B0C18A3F}"/>
    <dgm:cxn modelId="{56FDB6C8-7502-5544-A684-C259FB3AA1FD}" type="presOf" srcId="{083259BB-DFC5-F54C-B093-1DE7033AC887}" destId="{950160DC-7CDD-AF4E-A3FD-4BBE985CA96B}" srcOrd="0" destOrd="3" presId="urn:microsoft.com/office/officeart/2005/8/layout/hProcess4"/>
    <dgm:cxn modelId="{33D5119E-9FEB-EB4E-BF6E-F90BAA06C9E1}" srcId="{09B66C3F-44DC-9C4C-9D8C-B27AF4E7F7B2}" destId="{F0979A67-9754-EA42-9F2C-67D453F08ED9}" srcOrd="1" destOrd="0" parTransId="{2A476F49-0848-A64A-8114-5C0366C8D38D}" sibTransId="{0558290F-6100-1448-9DD7-BE417330C9E7}"/>
    <dgm:cxn modelId="{9C24B569-89F1-0C4E-9904-B9008F5E1E4B}" srcId="{055A471F-DA51-FA4B-9127-2829C927DB68}" destId="{A16F867B-A34D-174E-9FCF-1F83F99E896A}" srcOrd="1" destOrd="0" parTransId="{B0632B8D-9F8B-ED44-B4F3-8B26A224F6C6}" sibTransId="{14D0BAF2-EDF5-FE4E-899D-2E12D7D4ABCE}"/>
    <dgm:cxn modelId="{696B2F05-82FF-884A-91E1-7FF4D087BAE2}" type="presOf" srcId="{78440B77-1018-D44B-81DD-4442B75593C3}" destId="{1F498723-5F89-B344-9AEF-F32993FEF839}" srcOrd="0" destOrd="0" presId="urn:microsoft.com/office/officeart/2005/8/layout/hProcess4"/>
    <dgm:cxn modelId="{BBAF810F-630C-B64D-A3DE-4DB818BE1E2B}" srcId="{78440B77-1018-D44B-81DD-4442B75593C3}" destId="{26973330-F6F1-2F47-A368-822C19FF53D4}" srcOrd="1" destOrd="0" parTransId="{6D45CE98-C3B2-E346-87A3-E8A762576C32}" sibTransId="{94DE6DDA-CEF0-3542-AAB2-11FA827DCAFE}"/>
    <dgm:cxn modelId="{D0923BDF-D832-D347-8633-9CFE8191D26D}" type="presOf" srcId="{B3C7A297-53E7-E243-B169-A3777C9C9B1C}" destId="{AEB0906C-9888-4946-8DC7-4C2A614186D2}" srcOrd="0" destOrd="0" presId="urn:microsoft.com/office/officeart/2005/8/layout/hProcess4"/>
    <dgm:cxn modelId="{B30CEC48-9177-8B4F-A0B1-186BA2744D0E}" type="presOf" srcId="{867A3946-6A19-F042-853A-7D4E21B64D87}" destId="{64E9FC76-0262-F34A-83B5-237C4B48A187}" srcOrd="0" destOrd="1" presId="urn:microsoft.com/office/officeart/2005/8/layout/hProcess4"/>
    <dgm:cxn modelId="{6087E62C-4A33-9A4A-AC0E-5248A8BA680E}" srcId="{055A471F-DA51-FA4B-9127-2829C927DB68}" destId="{78440B77-1018-D44B-81DD-4442B75593C3}" srcOrd="0" destOrd="0" parTransId="{26FE006F-CA87-744C-A304-43E6088C7832}" sibTransId="{B3C7A297-53E7-E243-B169-A3777C9C9B1C}"/>
    <dgm:cxn modelId="{11A919C5-1FB3-A246-A033-EAC945811470}" type="presOf" srcId="{083259BB-DFC5-F54C-B093-1DE7033AC887}" destId="{E0443DC0-9762-B64E-90FC-275110E438A5}" srcOrd="1" destOrd="3" presId="urn:microsoft.com/office/officeart/2005/8/layout/hProcess4"/>
    <dgm:cxn modelId="{BE9C607B-50F0-7B4B-A3AE-B95BB22975A9}" type="presOf" srcId="{5C550733-500C-6145-B754-46A1C7523768}" destId="{AA7DFE95-A52A-5747-B744-779DBC0AF6ED}" srcOrd="1" destOrd="2" presId="urn:microsoft.com/office/officeart/2005/8/layout/hProcess4"/>
    <dgm:cxn modelId="{21AAD494-3E76-6744-8BC0-34BC9BF57BD1}" srcId="{78440B77-1018-D44B-81DD-4442B75593C3}" destId="{CFD7B0EE-7A7B-6C48-A335-1DE8ED28C830}" srcOrd="0" destOrd="0" parTransId="{0F908EA7-C431-1A4F-8363-D4FDBF4247B2}" sibTransId="{C99B0F4E-A2FE-FB4A-86FE-4AAF787F879A}"/>
    <dgm:cxn modelId="{8710E119-D89B-2A49-A9F7-FD4054AF0C07}" type="presOf" srcId="{055A471F-DA51-FA4B-9127-2829C927DB68}" destId="{F29C37BF-AFE6-7441-BAB0-2D508FA120E3}" srcOrd="0" destOrd="0" presId="urn:microsoft.com/office/officeart/2005/8/layout/hProcess4"/>
    <dgm:cxn modelId="{029160D7-6324-4445-9A04-BC782BF5F89B}" srcId="{09B66C3F-44DC-9C4C-9D8C-B27AF4E7F7B2}" destId="{2748A7D8-4528-5148-B48A-F09A5E509E21}" srcOrd="2" destOrd="0" parTransId="{AB1DDE75-D1E5-9645-98B8-B8E9879212D8}" sibTransId="{BC3BD587-484B-8A47-81A8-DEA7AA020B37}"/>
    <dgm:cxn modelId="{4A1178EB-CF81-7046-B844-27DEA063C4F4}" type="presOf" srcId="{09B66C3F-44DC-9C4C-9D8C-B27AF4E7F7B2}" destId="{0B2847FC-8C0B-D343-918B-D7223B68FFF5}" srcOrd="0" destOrd="0" presId="urn:microsoft.com/office/officeart/2005/8/layout/hProcess4"/>
    <dgm:cxn modelId="{23FA2224-396D-5445-918D-2B73B9FD6465}" type="presParOf" srcId="{F29C37BF-AFE6-7441-BAB0-2D508FA120E3}" destId="{F53D1247-4685-A847-BDFE-92CA85517597}" srcOrd="0" destOrd="0" presId="urn:microsoft.com/office/officeart/2005/8/layout/hProcess4"/>
    <dgm:cxn modelId="{D73754E4-8BD0-C04D-A3DE-EDB2BE8901F2}" type="presParOf" srcId="{F29C37BF-AFE6-7441-BAB0-2D508FA120E3}" destId="{72129530-3A60-FD40-BD69-AC7246019CE4}" srcOrd="1" destOrd="0" presId="urn:microsoft.com/office/officeart/2005/8/layout/hProcess4"/>
    <dgm:cxn modelId="{DEB92F0A-6C21-3140-9405-A88E771E7A5D}" type="presParOf" srcId="{F29C37BF-AFE6-7441-BAB0-2D508FA120E3}" destId="{FBB688EB-0250-4148-B693-9F9A8162C510}" srcOrd="2" destOrd="0" presId="urn:microsoft.com/office/officeart/2005/8/layout/hProcess4"/>
    <dgm:cxn modelId="{D2884E25-DC4D-B24F-B10A-7256CBD40BA0}" type="presParOf" srcId="{FBB688EB-0250-4148-B693-9F9A8162C510}" destId="{44150771-D28F-B54D-AA84-BBAA1565B106}" srcOrd="0" destOrd="0" presId="urn:microsoft.com/office/officeart/2005/8/layout/hProcess4"/>
    <dgm:cxn modelId="{A5287E3E-A9CD-5841-BE4E-9FAC340BAD25}" type="presParOf" srcId="{44150771-D28F-B54D-AA84-BBAA1565B106}" destId="{09E4A431-D2CD-DD46-8381-1D548299C836}" srcOrd="0" destOrd="0" presId="urn:microsoft.com/office/officeart/2005/8/layout/hProcess4"/>
    <dgm:cxn modelId="{FD38A979-3880-464E-B365-0E1AA5316DAE}" type="presParOf" srcId="{44150771-D28F-B54D-AA84-BBAA1565B106}" destId="{16CD256D-2368-E84A-9F66-1BB2564537C0}" srcOrd="1" destOrd="0" presId="urn:microsoft.com/office/officeart/2005/8/layout/hProcess4"/>
    <dgm:cxn modelId="{F7F6FD49-260C-7743-80C9-A272F485E614}" type="presParOf" srcId="{44150771-D28F-B54D-AA84-BBAA1565B106}" destId="{AA7DFE95-A52A-5747-B744-779DBC0AF6ED}" srcOrd="2" destOrd="0" presId="urn:microsoft.com/office/officeart/2005/8/layout/hProcess4"/>
    <dgm:cxn modelId="{5CF9FE15-F80B-B341-8397-08DDEFFC93C4}" type="presParOf" srcId="{44150771-D28F-B54D-AA84-BBAA1565B106}" destId="{1F498723-5F89-B344-9AEF-F32993FEF839}" srcOrd="3" destOrd="0" presId="urn:microsoft.com/office/officeart/2005/8/layout/hProcess4"/>
    <dgm:cxn modelId="{924FE14C-4D58-5B45-9419-C6C41BEF1D16}" type="presParOf" srcId="{44150771-D28F-B54D-AA84-BBAA1565B106}" destId="{C14436D4-B451-1047-979A-DBB8E1720E8E}" srcOrd="4" destOrd="0" presId="urn:microsoft.com/office/officeart/2005/8/layout/hProcess4"/>
    <dgm:cxn modelId="{B97EBFD4-CCD5-784D-AF7F-21DEDC72B172}" type="presParOf" srcId="{FBB688EB-0250-4148-B693-9F9A8162C510}" destId="{AEB0906C-9888-4946-8DC7-4C2A614186D2}" srcOrd="1" destOrd="0" presId="urn:microsoft.com/office/officeart/2005/8/layout/hProcess4"/>
    <dgm:cxn modelId="{E0E84CDE-A343-5143-A3AC-046C48883344}" type="presParOf" srcId="{FBB688EB-0250-4148-B693-9F9A8162C510}" destId="{EF59EF9B-A22D-A74E-8D32-92D0B6FD67D6}" srcOrd="2" destOrd="0" presId="urn:microsoft.com/office/officeart/2005/8/layout/hProcess4"/>
    <dgm:cxn modelId="{B34FA9EB-1E9B-744C-8C4D-68FFBE9C0BFB}" type="presParOf" srcId="{EF59EF9B-A22D-A74E-8D32-92D0B6FD67D6}" destId="{4F589D5A-690C-3D4B-975D-7655274624C1}" srcOrd="0" destOrd="0" presId="urn:microsoft.com/office/officeart/2005/8/layout/hProcess4"/>
    <dgm:cxn modelId="{BB4672F6-95E3-E44F-9A69-87281C584F08}" type="presParOf" srcId="{EF59EF9B-A22D-A74E-8D32-92D0B6FD67D6}" destId="{64E9FC76-0262-F34A-83B5-237C4B48A187}" srcOrd="1" destOrd="0" presId="urn:microsoft.com/office/officeart/2005/8/layout/hProcess4"/>
    <dgm:cxn modelId="{E2E493F6-8D7E-6F4E-A498-F19DE939DD62}" type="presParOf" srcId="{EF59EF9B-A22D-A74E-8D32-92D0B6FD67D6}" destId="{BCD23D91-0E40-8A4D-871C-F0682F1367D9}" srcOrd="2" destOrd="0" presId="urn:microsoft.com/office/officeart/2005/8/layout/hProcess4"/>
    <dgm:cxn modelId="{ADC7F2AD-9E14-6A4D-8A0D-5DB0C11FA767}" type="presParOf" srcId="{EF59EF9B-A22D-A74E-8D32-92D0B6FD67D6}" destId="{D7EB94F7-16F8-5741-954C-7D20F31A584F}" srcOrd="3" destOrd="0" presId="urn:microsoft.com/office/officeart/2005/8/layout/hProcess4"/>
    <dgm:cxn modelId="{E3E2031E-74F5-184E-BFE6-3FA7AC9F37E3}" type="presParOf" srcId="{EF59EF9B-A22D-A74E-8D32-92D0B6FD67D6}" destId="{13796A38-474F-6B4A-8023-769408A24C5E}" srcOrd="4" destOrd="0" presId="urn:microsoft.com/office/officeart/2005/8/layout/hProcess4"/>
    <dgm:cxn modelId="{36AD1143-7589-3A47-B7C7-4C85CE66A5D6}" type="presParOf" srcId="{FBB688EB-0250-4148-B693-9F9A8162C510}" destId="{A27DF42C-63E6-7F4E-8D01-44B2016099BC}" srcOrd="3" destOrd="0" presId="urn:microsoft.com/office/officeart/2005/8/layout/hProcess4"/>
    <dgm:cxn modelId="{D0F06D49-500D-F846-8112-32052B4D2E6D}" type="presParOf" srcId="{FBB688EB-0250-4148-B693-9F9A8162C510}" destId="{F514C252-EF0E-5946-86BD-C3B4514D2361}" srcOrd="4" destOrd="0" presId="urn:microsoft.com/office/officeart/2005/8/layout/hProcess4"/>
    <dgm:cxn modelId="{F6387CB2-351F-C243-A623-58C9C177783D}" type="presParOf" srcId="{F514C252-EF0E-5946-86BD-C3B4514D2361}" destId="{79E127B1-982F-474B-8DDA-73A1865A6F6F}" srcOrd="0" destOrd="0" presId="urn:microsoft.com/office/officeart/2005/8/layout/hProcess4"/>
    <dgm:cxn modelId="{191D4228-B2B0-944B-8C44-2E7721211B22}" type="presParOf" srcId="{F514C252-EF0E-5946-86BD-C3B4514D2361}" destId="{950160DC-7CDD-AF4E-A3FD-4BBE985CA96B}" srcOrd="1" destOrd="0" presId="urn:microsoft.com/office/officeart/2005/8/layout/hProcess4"/>
    <dgm:cxn modelId="{AA54CE67-93FE-AD46-84FF-CE7E092FD40C}" type="presParOf" srcId="{F514C252-EF0E-5946-86BD-C3B4514D2361}" destId="{E0443DC0-9762-B64E-90FC-275110E438A5}" srcOrd="2" destOrd="0" presId="urn:microsoft.com/office/officeart/2005/8/layout/hProcess4"/>
    <dgm:cxn modelId="{579C6213-4A74-914B-BD60-EF6090DCA346}" type="presParOf" srcId="{F514C252-EF0E-5946-86BD-C3B4514D2361}" destId="{0B2847FC-8C0B-D343-918B-D7223B68FFF5}" srcOrd="3" destOrd="0" presId="urn:microsoft.com/office/officeart/2005/8/layout/hProcess4"/>
    <dgm:cxn modelId="{9F43CED1-F22A-024F-B6D2-F0BBC8CF1823}" type="presParOf" srcId="{F514C252-EF0E-5946-86BD-C3B4514D2361}" destId="{17211530-6511-0845-B5A4-983BE6B7D2A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D256D-2368-E84A-9F66-1BB2564537C0}">
      <dsp:nvSpPr>
        <dsp:cNvPr id="0" name=""/>
        <dsp:cNvSpPr/>
      </dsp:nvSpPr>
      <dsp:spPr>
        <a:xfrm>
          <a:off x="906309" y="879657"/>
          <a:ext cx="2049395" cy="16903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smtClean="0"/>
            <a:t>£5million savings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smtClean="0"/>
            <a:t>Reduce accommodation of young people; Merge teams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smtClean="0"/>
            <a:t>Provide quality service without the required funding</a:t>
          </a:r>
          <a:endParaRPr lang="en-US" sz="1400" kern="1200" dirty="0"/>
        </a:p>
      </dsp:txBody>
      <dsp:txXfrm>
        <a:off x="945208" y="918556"/>
        <a:ext cx="1971597" cy="1250312"/>
      </dsp:txXfrm>
    </dsp:sp>
    <dsp:sp modelId="{AEB0906C-9888-4946-8DC7-4C2A614186D2}">
      <dsp:nvSpPr>
        <dsp:cNvPr id="0" name=""/>
        <dsp:cNvSpPr/>
      </dsp:nvSpPr>
      <dsp:spPr>
        <a:xfrm>
          <a:off x="2037955" y="605867"/>
          <a:ext cx="2944462" cy="2944462"/>
        </a:xfrm>
        <a:prstGeom prst="leftCircularArrow">
          <a:avLst>
            <a:gd name="adj1" fmla="val 3425"/>
            <a:gd name="adj2" fmla="val 424196"/>
            <a:gd name="adj3" fmla="val 1768013"/>
            <a:gd name="adj4" fmla="val 8592795"/>
            <a:gd name="adj5" fmla="val 399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498723-5F89-B344-9AEF-F32993FEF839}">
      <dsp:nvSpPr>
        <dsp:cNvPr id="0" name=""/>
        <dsp:cNvSpPr/>
      </dsp:nvSpPr>
      <dsp:spPr>
        <a:xfrm>
          <a:off x="969850" y="2516532"/>
          <a:ext cx="1821684" cy="7244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Team managers feared for their jobs </a:t>
          </a:r>
          <a:endParaRPr lang="en-US" sz="1600" kern="1200" dirty="0"/>
        </a:p>
      </dsp:txBody>
      <dsp:txXfrm>
        <a:off x="991068" y="2537750"/>
        <a:ext cx="1779248" cy="681987"/>
      </dsp:txXfrm>
    </dsp:sp>
    <dsp:sp modelId="{64E9FC76-0262-F34A-83B5-237C4B48A187}">
      <dsp:nvSpPr>
        <dsp:cNvPr id="0" name=""/>
        <dsp:cNvSpPr/>
      </dsp:nvSpPr>
      <dsp:spPr>
        <a:xfrm>
          <a:off x="3651768" y="891540"/>
          <a:ext cx="2049395" cy="16903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Unannounced OFSTED inspection expected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Managers responsible for team performances</a:t>
          </a:r>
          <a:endParaRPr lang="en-US" sz="1500" kern="1200" dirty="0"/>
        </a:p>
      </dsp:txBody>
      <dsp:txXfrm>
        <a:off x="3690667" y="1292651"/>
        <a:ext cx="1971597" cy="1250312"/>
      </dsp:txXfrm>
    </dsp:sp>
    <dsp:sp modelId="{A27DF42C-63E6-7F4E-8D01-44B2016099BC}">
      <dsp:nvSpPr>
        <dsp:cNvPr id="0" name=""/>
        <dsp:cNvSpPr/>
      </dsp:nvSpPr>
      <dsp:spPr>
        <a:xfrm>
          <a:off x="4781740" y="-9548"/>
          <a:ext cx="3144151" cy="3144151"/>
        </a:xfrm>
        <a:prstGeom prst="circularArrow">
          <a:avLst>
            <a:gd name="adj1" fmla="val 3207"/>
            <a:gd name="adj2" fmla="val 395210"/>
            <a:gd name="adj3" fmla="val 19477421"/>
            <a:gd name="adj4" fmla="val 12623652"/>
            <a:gd name="adj5" fmla="val 374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EB94F7-16F8-5741-954C-7D20F31A584F}">
      <dsp:nvSpPr>
        <dsp:cNvPr id="0" name=""/>
        <dsp:cNvSpPr/>
      </dsp:nvSpPr>
      <dsp:spPr>
        <a:xfrm>
          <a:off x="3845930" y="458071"/>
          <a:ext cx="1821684" cy="7244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Need to get 'outstanding' </a:t>
          </a:r>
          <a:endParaRPr lang="en-US" sz="1600" kern="1200" dirty="0"/>
        </a:p>
      </dsp:txBody>
      <dsp:txXfrm>
        <a:off x="3867148" y="479289"/>
        <a:ext cx="1779248" cy="681987"/>
      </dsp:txXfrm>
    </dsp:sp>
    <dsp:sp modelId="{950160DC-7CDD-AF4E-A3FD-4BBE985CA96B}">
      <dsp:nvSpPr>
        <dsp:cNvPr id="0" name=""/>
        <dsp:cNvSpPr/>
      </dsp:nvSpPr>
      <dsp:spPr>
        <a:xfrm>
          <a:off x="6492196" y="855908"/>
          <a:ext cx="2049395" cy="16903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Star chart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Recalcitrance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Compliance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Disguised resistance</a:t>
          </a:r>
          <a:endParaRPr lang="en-US" sz="1500" kern="1200" dirty="0"/>
        </a:p>
      </dsp:txBody>
      <dsp:txXfrm>
        <a:off x="6531095" y="894807"/>
        <a:ext cx="1971597" cy="1250312"/>
      </dsp:txXfrm>
    </dsp:sp>
    <dsp:sp modelId="{0B2847FC-8C0B-D343-918B-D7223B68FFF5}">
      <dsp:nvSpPr>
        <dsp:cNvPr id="0" name=""/>
        <dsp:cNvSpPr/>
      </dsp:nvSpPr>
      <dsp:spPr>
        <a:xfrm>
          <a:off x="6626991" y="2279022"/>
          <a:ext cx="1821684" cy="7244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Moral lines of discrimination </a:t>
          </a:r>
          <a:endParaRPr lang="en-US" sz="1600" kern="1200" dirty="0"/>
        </a:p>
      </dsp:txBody>
      <dsp:txXfrm>
        <a:off x="6648209" y="2300240"/>
        <a:ext cx="1779248" cy="681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Recalcitrance, compliance and the presentation of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Exploring the concept of </a:t>
            </a:r>
            <a:r>
              <a:rPr lang="en-US" dirty="0" err="1" smtClean="0"/>
              <a:t>organisational</a:t>
            </a:r>
            <a:r>
              <a:rPr lang="en-US" dirty="0" smtClean="0"/>
              <a:t> </a:t>
            </a:r>
            <a:r>
              <a:rPr lang="en-US" dirty="0" err="1" smtClean="0"/>
              <a:t>misbehaviour</a:t>
            </a:r>
            <a:r>
              <a:rPr lang="en-US" dirty="0" smtClean="0"/>
              <a:t> in an English local authority child protection service </a:t>
            </a:r>
          </a:p>
          <a:p>
            <a:r>
              <a:rPr lang="en-US" dirty="0" smtClean="0"/>
              <a:t>by </a:t>
            </a:r>
            <a:r>
              <a:rPr lang="en-US" dirty="0" err="1" smtClean="0"/>
              <a:t>jadwiga</a:t>
            </a:r>
            <a:r>
              <a:rPr lang="en-US" dirty="0" smtClean="0"/>
              <a:t> leigh</a:t>
            </a:r>
          </a:p>
        </p:txBody>
      </p:sp>
    </p:spTree>
    <p:extLst>
      <p:ext uri="{BB962C8B-B14F-4D97-AF65-F5344CB8AC3E}">
        <p14:creationId xmlns:p14="http://schemas.microsoft.com/office/powerpoint/2010/main" val="140436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34" y="579094"/>
            <a:ext cx="3764477" cy="4836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50329" y="-568658"/>
            <a:ext cx="5532328" cy="18305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450329" y="261257"/>
            <a:ext cx="5524404" cy="5545777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b="1" u="sng" dirty="0" smtClean="0"/>
              <a:t>Key findings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Symbolic interactionism (from whose perspective?) and social constructionism (how are we shaped by culture?)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/>
              <a:t>Organisational</a:t>
            </a:r>
            <a:r>
              <a:rPr lang="en-US" dirty="0"/>
              <a:t> (</a:t>
            </a:r>
            <a:r>
              <a:rPr lang="en-US" dirty="0" err="1"/>
              <a:t>mis</a:t>
            </a:r>
            <a:r>
              <a:rPr lang="en-US" dirty="0"/>
              <a:t>)</a:t>
            </a:r>
            <a:r>
              <a:rPr lang="en-US" dirty="0" err="1"/>
              <a:t>behaviour</a:t>
            </a:r>
            <a:r>
              <a:rPr lang="en-US" dirty="0"/>
              <a:t>: Why do we do what we do? 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Moral lines of discrimination:  How do we blur what is seen with what is purposefully overlooked?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Impression management: Performativity and sense of self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Dramaturgical theory: Front stage and back stage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Language: </a:t>
            </a:r>
            <a:r>
              <a:rPr lang="en-US" dirty="0" err="1" smtClean="0"/>
              <a:t>Collquial</a:t>
            </a:r>
            <a:r>
              <a:rPr lang="en-US" dirty="0" smtClean="0"/>
              <a:t> terms or cultural sayings 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97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“Just nod and smile”</a:t>
            </a:r>
            <a:endParaRPr lang="en-US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393897"/>
              </p:ext>
            </p:extLst>
          </p:nvPr>
        </p:nvGraphicFramePr>
        <p:xfrm>
          <a:off x="-104693" y="2182379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832769" y="3360717"/>
            <a:ext cx="2101932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Do it for the child and not for OFSTED (Schooling, 2017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565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Cloak of competence  v </a:t>
            </a:r>
            <a:br>
              <a:rPr lang="en-US" b="1" dirty="0" smtClean="0"/>
            </a:br>
            <a:r>
              <a:rPr lang="en-US" b="1" dirty="0" smtClean="0"/>
              <a:t>cloak of conformity?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Cloak of competence </a:t>
            </a:r>
            <a:r>
              <a:rPr lang="en-US" dirty="0" smtClean="0"/>
              <a:t>has been an enduring theme in studies of professional or occupational socialization</a:t>
            </a:r>
            <a:r>
              <a:rPr lang="mr-IN" dirty="0" smtClean="0"/>
              <a:t>…</a:t>
            </a:r>
            <a:r>
              <a:rPr lang="en-GB" dirty="0" smtClean="0"/>
              <a:t>.focusing on how professionals acquire the skills, values and attitudes expected of them from their profession</a:t>
            </a:r>
          </a:p>
          <a:p>
            <a:endParaRPr lang="en-GB" dirty="0"/>
          </a:p>
          <a:p>
            <a:r>
              <a:rPr lang="en-US" b="1" dirty="0" smtClean="0"/>
              <a:t>Cloak of conformity </a:t>
            </a:r>
            <a:r>
              <a:rPr lang="en-US" dirty="0" smtClean="0"/>
              <a:t>is seen to </a:t>
            </a:r>
            <a:r>
              <a:rPr lang="en-US" dirty="0" err="1" smtClean="0"/>
              <a:t>jeopardise</a:t>
            </a:r>
            <a:r>
              <a:rPr lang="en-US" dirty="0" smtClean="0"/>
              <a:t> innovation and creative potential</a:t>
            </a:r>
            <a:r>
              <a:rPr lang="mr-IN" dirty="0" smtClean="0"/>
              <a:t>…</a:t>
            </a:r>
            <a:r>
              <a:rPr lang="en-US" dirty="0" smtClean="0"/>
              <a:t> as social workers are encouraged to do as they are told with minimum fuss.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1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Changing landscapes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email arrived today telling staff that no more children are </a:t>
            </a:r>
            <a:r>
              <a:rPr lang="en-US" dirty="0" smtClean="0"/>
              <a:t>to come </a:t>
            </a:r>
            <a:r>
              <a:rPr lang="en-US" dirty="0"/>
              <a:t>into care because the [local authority] has gone £5 </a:t>
            </a:r>
            <a:r>
              <a:rPr lang="en-US" dirty="0" smtClean="0"/>
              <a:t>million over </a:t>
            </a:r>
            <a:r>
              <a:rPr lang="en-US" dirty="0"/>
              <a:t>budget. It said “if we do not reduce spending we </a:t>
            </a:r>
            <a:r>
              <a:rPr lang="en-US" dirty="0" smtClean="0"/>
              <a:t>will have </a:t>
            </a:r>
            <a:r>
              <a:rPr lang="en-US" dirty="0"/>
              <a:t>to look elsewhere to recoup our losses”. This </a:t>
            </a:r>
            <a:r>
              <a:rPr lang="en-US" dirty="0" smtClean="0"/>
              <a:t>comment seems </a:t>
            </a:r>
            <a:r>
              <a:rPr lang="en-US" dirty="0"/>
              <a:t>to have created panic as the </a:t>
            </a:r>
            <a:r>
              <a:rPr lang="en-US" dirty="0" err="1"/>
              <a:t>rumours</a:t>
            </a:r>
            <a:r>
              <a:rPr lang="en-US" dirty="0"/>
              <a:t> suggest that </a:t>
            </a:r>
            <a:r>
              <a:rPr lang="en-US" dirty="0" smtClean="0"/>
              <a:t>redundancies are </a:t>
            </a:r>
            <a:r>
              <a:rPr lang="en-US" dirty="0"/>
              <a:t>on the horizon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(</a:t>
            </a:r>
            <a:r>
              <a:rPr lang="en-US" dirty="0"/>
              <a:t>Field notes, Day 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6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Negotiating new territories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853754"/>
            <a:ext cx="10556090" cy="4321415"/>
          </a:xfrm>
        </p:spPr>
        <p:txBody>
          <a:bodyPr>
            <a:normAutofit/>
          </a:bodyPr>
          <a:lstStyle/>
          <a:p>
            <a:r>
              <a:rPr lang="en-US" dirty="0"/>
              <a:t>Me: </a:t>
            </a:r>
            <a:r>
              <a:rPr lang="en-US" dirty="0" smtClean="0"/>
              <a:t> A </a:t>
            </a:r>
            <a:r>
              <a:rPr lang="en-US" dirty="0"/>
              <a:t>star chart?</a:t>
            </a:r>
          </a:p>
          <a:p>
            <a:r>
              <a:rPr lang="en-US" dirty="0"/>
              <a:t>Beth: </a:t>
            </a:r>
            <a:r>
              <a:rPr lang="en-US" dirty="0" smtClean="0"/>
              <a:t> Yes</a:t>
            </a:r>
            <a:r>
              <a:rPr lang="en-US" dirty="0"/>
              <a:t>, a star chart was put up last week by Debbie so we </a:t>
            </a:r>
            <a:r>
              <a:rPr lang="en-US" dirty="0" smtClean="0"/>
              <a:t>can see </a:t>
            </a:r>
            <a:r>
              <a:rPr lang="en-US" dirty="0"/>
              <a:t>who is meeting targets on time. Those of us who </a:t>
            </a:r>
            <a:r>
              <a:rPr lang="en-US" dirty="0" smtClean="0"/>
              <a:t>complete an </a:t>
            </a:r>
            <a:r>
              <a:rPr lang="en-US" dirty="0"/>
              <a:t>assessment on time, get a gold star. Those who don't get </a:t>
            </a:r>
            <a:r>
              <a:rPr lang="en-US" dirty="0" smtClean="0"/>
              <a:t>a red </a:t>
            </a:r>
            <a:r>
              <a:rPr lang="en-US" dirty="0"/>
              <a:t>one. If you get one red star then you have a meeting </a:t>
            </a:r>
            <a:r>
              <a:rPr lang="en-US" dirty="0" smtClean="0"/>
              <a:t>with the </a:t>
            </a:r>
            <a:r>
              <a:rPr lang="en-US" dirty="0"/>
              <a:t>manager, two red stars then you're sent to [service </a:t>
            </a:r>
            <a:r>
              <a:rPr lang="en-US" dirty="0" smtClean="0"/>
              <a:t>unit manager</a:t>
            </a:r>
            <a:r>
              <a:rPr lang="en-US" dirty="0"/>
              <a:t>] and could face disciplinary procedures.</a:t>
            </a:r>
          </a:p>
          <a:p>
            <a:r>
              <a:rPr lang="en-US" dirty="0"/>
              <a:t>Me: </a:t>
            </a:r>
            <a:r>
              <a:rPr lang="en-US" dirty="0" smtClean="0"/>
              <a:t> What</a:t>
            </a:r>
            <a:r>
              <a:rPr lang="en-US" dirty="0"/>
              <a:t>?</a:t>
            </a:r>
          </a:p>
          <a:p>
            <a:r>
              <a:rPr lang="en-US" dirty="0"/>
              <a:t>Beth: </a:t>
            </a:r>
            <a:r>
              <a:rPr lang="en-US" dirty="0" smtClean="0"/>
              <a:t> Yes</a:t>
            </a:r>
            <a:r>
              <a:rPr lang="en-US" dirty="0"/>
              <a:t>, it's bullshit, it's </a:t>
            </a:r>
            <a:r>
              <a:rPr lang="en-US" dirty="0" err="1"/>
              <a:t>patronising</a:t>
            </a:r>
            <a:r>
              <a:rPr lang="en-US" dirty="0"/>
              <a:t> and </a:t>
            </a:r>
            <a:r>
              <a:rPr lang="en-US" dirty="0" err="1"/>
              <a:t>demoralising</a:t>
            </a:r>
            <a:r>
              <a:rPr lang="en-US" dirty="0"/>
              <a:t>. </a:t>
            </a:r>
            <a:r>
              <a:rPr lang="en-US" dirty="0" smtClean="0"/>
              <a:t>We </a:t>
            </a:r>
            <a:r>
              <a:rPr lang="en-US" dirty="0"/>
              <a:t>don't sit on these assessments for fun. I'm way over my </a:t>
            </a:r>
            <a:r>
              <a:rPr lang="en-US" dirty="0" smtClean="0"/>
              <a:t>recommended allocation </a:t>
            </a:r>
            <a:r>
              <a:rPr lang="en-US" dirty="0"/>
              <a:t>already.</a:t>
            </a:r>
          </a:p>
          <a:p>
            <a:r>
              <a:rPr lang="en-US" dirty="0"/>
              <a:t>(Beth, 8 years qualified)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Just nod and smile: 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an </a:t>
            </a:r>
            <a:r>
              <a:rPr lang="en-US" b="1" dirty="0"/>
              <a:t>individual approach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Kenny:…at first Tina came here as an agency worker and then </a:t>
            </a:r>
            <a:r>
              <a:rPr lang="en-US" dirty="0" smtClean="0"/>
              <a:t>I find </a:t>
            </a:r>
            <a:r>
              <a:rPr lang="en-US" dirty="0"/>
              <a:t>out she has been made permanent and promoted to </a:t>
            </a:r>
            <a:r>
              <a:rPr lang="en-US" dirty="0" smtClean="0"/>
              <a:t>senior practitioner </a:t>
            </a:r>
            <a:r>
              <a:rPr lang="en-US" dirty="0"/>
              <a:t>without being interviewed which a lot of us are </a:t>
            </a:r>
            <a:r>
              <a:rPr lang="en-US" dirty="0" smtClean="0"/>
              <a:t>not happy </a:t>
            </a:r>
            <a:r>
              <a:rPr lang="en-US" dirty="0"/>
              <a:t>about. When Beth was complaining about it she said “</a:t>
            </a:r>
            <a:r>
              <a:rPr lang="en-US" dirty="0" smtClean="0"/>
              <a:t>I can't </a:t>
            </a:r>
            <a:r>
              <a:rPr lang="en-US" dirty="0"/>
              <a:t>believe they've done that. It was never advertised. She </a:t>
            </a:r>
            <a:r>
              <a:rPr lang="en-US" dirty="0" smtClean="0"/>
              <a:t>has just </a:t>
            </a:r>
            <a:r>
              <a:rPr lang="en-US" dirty="0"/>
              <a:t>literally been offered a senior </a:t>
            </a:r>
            <a:r>
              <a:rPr lang="en-US" dirty="0" err="1"/>
              <a:t>prac</a:t>
            </a:r>
            <a:r>
              <a:rPr lang="en-US" dirty="0"/>
              <a:t> post on a plate”. Well </a:t>
            </a:r>
            <a:r>
              <a:rPr lang="en-US" dirty="0" smtClean="0"/>
              <a:t>I started </a:t>
            </a:r>
            <a:r>
              <a:rPr lang="en-US" dirty="0"/>
              <a:t>laughing. I said “You know why they gave her </a:t>
            </a:r>
            <a:r>
              <a:rPr lang="en-US" dirty="0" smtClean="0"/>
              <a:t>that, don't </a:t>
            </a:r>
            <a:r>
              <a:rPr lang="en-US" dirty="0"/>
              <a:t>you? It's “cos she just nods and smiles”.</a:t>
            </a:r>
          </a:p>
          <a:p>
            <a:r>
              <a:rPr lang="en-US" dirty="0"/>
              <a:t>(Kenny, 10 years qualified)</a:t>
            </a:r>
          </a:p>
        </p:txBody>
      </p:sp>
    </p:spTree>
    <p:extLst>
      <p:ext uri="{BB962C8B-B14F-4D97-AF65-F5344CB8AC3E}">
        <p14:creationId xmlns:p14="http://schemas.microsoft.com/office/powerpoint/2010/main" val="199675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Just nod and smile: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 </a:t>
            </a:r>
            <a:r>
              <a:rPr lang="en-US" b="1" dirty="0"/>
              <a:t>team approach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3754"/>
            <a:ext cx="12191999" cy="41670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Jane: Our summons is like what we get at the end of </a:t>
            </a:r>
            <a:r>
              <a:rPr lang="en-US" dirty="0" smtClean="0"/>
              <a:t>each month </a:t>
            </a:r>
            <a:r>
              <a:rPr lang="en-US" dirty="0"/>
              <a:t>if our team under performs. We get a list from [name </a:t>
            </a:r>
            <a:r>
              <a:rPr lang="en-US" dirty="0" smtClean="0"/>
              <a:t>of senior </a:t>
            </a:r>
            <a:r>
              <a:rPr lang="en-US" dirty="0"/>
              <a:t>manager] summoning those who haven't </a:t>
            </a:r>
            <a:r>
              <a:rPr lang="en-US" dirty="0" smtClean="0"/>
              <a:t>completed their </a:t>
            </a:r>
            <a:r>
              <a:rPr lang="en-US" dirty="0"/>
              <a:t>CP (child protection) visits within timescale to the office.</a:t>
            </a:r>
          </a:p>
          <a:p>
            <a:r>
              <a:rPr lang="en-US" dirty="0"/>
              <a:t>Me: No way, that's like you're at school.</a:t>
            </a:r>
          </a:p>
          <a:p>
            <a:r>
              <a:rPr lang="en-US" dirty="0"/>
              <a:t>Jane: It's worse than that. If you get called in more than </a:t>
            </a:r>
            <a:r>
              <a:rPr lang="en-US" dirty="0" smtClean="0"/>
              <a:t>once you're </a:t>
            </a:r>
            <a:r>
              <a:rPr lang="en-US" dirty="0"/>
              <a:t>out so we've started covering for each other so no </a:t>
            </a:r>
            <a:r>
              <a:rPr lang="en-US" dirty="0" smtClean="0"/>
              <a:t>one gets </a:t>
            </a:r>
            <a:r>
              <a:rPr lang="en-US" dirty="0"/>
              <a:t>called. I download all the CP visits that are </a:t>
            </a:r>
            <a:r>
              <a:rPr lang="en-US" dirty="0" smtClean="0"/>
              <a:t>outstanding one </a:t>
            </a:r>
            <a:r>
              <a:rPr lang="en-US" dirty="0"/>
              <a:t>week before the month's end and then one of us does </a:t>
            </a:r>
            <a:r>
              <a:rPr lang="en-US" dirty="0" smtClean="0"/>
              <a:t>them all </a:t>
            </a:r>
            <a:r>
              <a:rPr lang="en-US" dirty="0"/>
              <a:t>in one day and we cover for that person whilst they're out.</a:t>
            </a:r>
          </a:p>
          <a:p>
            <a:r>
              <a:rPr lang="en-US" dirty="0"/>
              <a:t>Me: Have you thought of talking to someone about this?</a:t>
            </a:r>
          </a:p>
          <a:p>
            <a:r>
              <a:rPr lang="en-US" dirty="0"/>
              <a:t>Jane: We've talked to the union about what's been going on </a:t>
            </a:r>
            <a:r>
              <a:rPr lang="en-US" dirty="0" smtClean="0"/>
              <a:t>but they </a:t>
            </a:r>
            <a:r>
              <a:rPr lang="en-US" dirty="0"/>
              <a:t>are no use, they don't understand what it means. It's </a:t>
            </a:r>
            <a:r>
              <a:rPr lang="en-US" dirty="0" smtClean="0"/>
              <a:t>just easier </a:t>
            </a:r>
            <a:r>
              <a:rPr lang="en-US" dirty="0"/>
              <a:t>to nod and smile.</a:t>
            </a:r>
          </a:p>
          <a:p>
            <a:r>
              <a:rPr lang="en-US" dirty="0"/>
              <a:t>(Jane, 5 years qualified)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4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MAIN POINTS: </a:t>
            </a:r>
            <a:br>
              <a:rPr lang="en-US" b="1" dirty="0" smtClean="0"/>
            </a:br>
            <a:r>
              <a:rPr lang="en-US" b="1" dirty="0" smtClean="0"/>
              <a:t>WHAT DO YOU TAKE FROM THESE FINDINGS?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(IN)VISIBILITY OF ORGANISATIONAL CULTURE</a:t>
            </a:r>
          </a:p>
          <a:p>
            <a:r>
              <a:rPr lang="en-US" dirty="0" smtClean="0"/>
              <a:t>FRONT STAGE PERFORMANCES V BACK STAGE PERFORMANCES</a:t>
            </a:r>
          </a:p>
          <a:p>
            <a:r>
              <a:rPr lang="en-US" dirty="0" smtClean="0"/>
              <a:t>WHEN THE TWO REGIONS BLUR INTO ONE</a:t>
            </a:r>
          </a:p>
          <a:p>
            <a:r>
              <a:rPr lang="en-US" dirty="0" smtClean="0"/>
              <a:t>MORAL LINES OF DISCRIMINATION: HOW DID THESE ACTORS BLUR WHAT WAS SEEN WITH WHAT WAS PURPOSEFULLY OVERLOOKED? </a:t>
            </a:r>
          </a:p>
          <a:p>
            <a:r>
              <a:rPr lang="en-US" dirty="0" smtClean="0"/>
              <a:t>COERCIVE POWER V COACTIVE POWER</a:t>
            </a:r>
          </a:p>
          <a:p>
            <a:r>
              <a:rPr lang="en-US" dirty="0" smtClean="0"/>
              <a:t>CHILDREN AND THEIR FAMILIES: HOW DID THIS BEHAVIOUR AFFECT THE SERVICE THEY WERE RECEIVING?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38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IMPORTANCE OF LANGUAGE USE AND INSINUATION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Sometimes, during cycles of intermittent closure, a professional worker would decide to adopt a more controlling stance. However, this was defused by apparent co-operation from the family. </a:t>
            </a:r>
            <a:r>
              <a:rPr lang="en-GB" dirty="0" smtClean="0"/>
              <a:t> We </a:t>
            </a:r>
            <a:r>
              <a:rPr lang="en-GB" dirty="0"/>
              <a:t>have called this </a:t>
            </a:r>
            <a:r>
              <a:rPr lang="en-GB" b="1" dirty="0"/>
              <a:t>disguised compliance </a:t>
            </a:r>
            <a:r>
              <a:rPr lang="en-GB" dirty="0"/>
              <a:t>because its effect was to neutralize the professional’s authority and return the relationship to closure and the previous status quo (</a:t>
            </a:r>
            <a:r>
              <a:rPr lang="en-GB" dirty="0" err="1"/>
              <a:t>Reder</a:t>
            </a:r>
            <a:r>
              <a:rPr lang="en-GB" dirty="0"/>
              <a:t> et al, 1993, pp 106-7). </a:t>
            </a:r>
          </a:p>
        </p:txBody>
      </p:sp>
    </p:spTree>
    <p:extLst>
      <p:ext uri="{BB962C8B-B14F-4D97-AF65-F5344CB8AC3E}">
        <p14:creationId xmlns:p14="http://schemas.microsoft.com/office/powerpoint/2010/main" val="135467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DISGUISED COMPLIANCE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examples they give of how this action played out in practice were as follows: </a:t>
            </a:r>
            <a:r>
              <a:rPr lang="en-GB" b="1" dirty="0"/>
              <a:t>a sudden increase in school attendance; attending a run of appointments; engaging with professionals such as health workers for a limited period of time; or cleaning the house before a visit from a professional.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4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SERIOUS CASE REVIEW FOR POPPY WIDDISON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case and others provide instructive case scenarios against which multi-agency professionals are assisted to develop tools and skill in the practice of ‘</a:t>
            </a:r>
            <a:r>
              <a:rPr lang="en-GB" b="1" dirty="0"/>
              <a:t>respectful uncertainty</a:t>
            </a:r>
            <a:r>
              <a:rPr lang="en-GB" dirty="0"/>
              <a:t>’ as a means to combatting disguised compliance, particularly in safeguarding children where parental substance misuse and or domestic abuse are key causes for concern (2016: 16)</a:t>
            </a:r>
          </a:p>
        </p:txBody>
      </p:sp>
    </p:spTree>
    <p:extLst>
      <p:ext uri="{BB962C8B-B14F-4D97-AF65-F5344CB8AC3E}">
        <p14:creationId xmlns:p14="http://schemas.microsoft.com/office/powerpoint/2010/main" val="156671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SLOPPY LANGUAGE LEADS TO SLOPPY THINKING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enough people in any society are incompetent in their thinking and in consequence take bad decisions, their bad decisions affect the whole of that society. The very well-being of society depends in part on good grammar (Gwynne, 2012:7)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5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123</TotalTime>
  <Words>1039</Words>
  <Application>Microsoft Macintosh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Gill Sans MT</vt:lpstr>
      <vt:lpstr>Mangal</vt:lpstr>
      <vt:lpstr>Arial</vt:lpstr>
      <vt:lpstr>Gallery</vt:lpstr>
      <vt:lpstr>Recalcitrance, compliance and the presentation of self</vt:lpstr>
      <vt:lpstr>PowerPoint Presentation</vt:lpstr>
      <vt:lpstr>“Just nod and smile”</vt:lpstr>
      <vt:lpstr>Cloak of competence  v  cloak of conformity? </vt:lpstr>
      <vt:lpstr>Changing landscapes</vt:lpstr>
      <vt:lpstr>Negotiating new territories</vt:lpstr>
      <vt:lpstr>Just nod and smile:   an individual approach </vt:lpstr>
      <vt:lpstr>Just nod and smile:  a team approach </vt:lpstr>
      <vt:lpstr>MAIN POINTS:  WHAT DO YOU TAKE FROM THESE FINDINGS? </vt:lpstr>
      <vt:lpstr>IMPORTANCE OF LANGUAGE USE AND INSINUATION</vt:lpstr>
      <vt:lpstr>DISGUISED COMPLIANCE</vt:lpstr>
      <vt:lpstr>SERIOUS CASE REVIEW FOR POPPY WIDDISON</vt:lpstr>
      <vt:lpstr>SLOPPY LANGUAGE LEADS TO SLOPPY THINKING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Recalcitrance, compliance and the presentation of self</dc:title>
  <dc:creator>Jadwiga Leigh</dc:creator>
  <cp:lastModifiedBy>Jadwiga Leigh</cp:lastModifiedBy>
  <cp:revision>11</cp:revision>
  <dcterms:created xsi:type="dcterms:W3CDTF">2017-10-16T11:19:52Z</dcterms:created>
  <dcterms:modified xsi:type="dcterms:W3CDTF">2017-10-16T13:22:59Z</dcterms:modified>
</cp:coreProperties>
</file>