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2"/>
  </p:notesMasterIdLst>
  <p:sldIdLst>
    <p:sldId id="292" r:id="rId5"/>
    <p:sldId id="303" r:id="rId6"/>
    <p:sldId id="306" r:id="rId7"/>
    <p:sldId id="304" r:id="rId8"/>
    <p:sldId id="305" r:id="rId9"/>
    <p:sldId id="307" r:id="rId10"/>
    <p:sldId id="308" r:id="rId11"/>
    <p:sldId id="309" r:id="rId12"/>
    <p:sldId id="311" r:id="rId13"/>
    <p:sldId id="312" r:id="rId14"/>
    <p:sldId id="293" r:id="rId15"/>
    <p:sldId id="291" r:id="rId16"/>
    <p:sldId id="294" r:id="rId17"/>
    <p:sldId id="295" r:id="rId18"/>
    <p:sldId id="296" r:id="rId19"/>
    <p:sldId id="313" r:id="rId20"/>
    <p:sldId id="301" r:id="rId21"/>
  </p:sldIdLst>
  <p:sldSz cx="9144000" cy="6858000" type="screen4x3"/>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AAE1"/>
    <a:srgbClr val="8DC63F"/>
    <a:srgbClr val="7F3F98"/>
    <a:srgbClr val="EC008C"/>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5" autoAdjust="0"/>
    <p:restoredTop sz="94712" autoAdjust="0"/>
  </p:normalViewPr>
  <p:slideViewPr>
    <p:cSldViewPr>
      <p:cViewPr varScale="1">
        <p:scale>
          <a:sx n="68" d="100"/>
          <a:sy n="68" d="100"/>
        </p:scale>
        <p:origin x="144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3633"/>
          </a:xfrm>
          <a:prstGeom prst="rect">
            <a:avLst/>
          </a:prstGeom>
        </p:spPr>
        <p:txBody>
          <a:bodyPr vert="horz" lIns="91440" tIns="45720" rIns="91440" bIns="45720" rtlCol="0"/>
          <a:lstStyle>
            <a:lvl1pPr algn="r">
              <a:defRPr sz="1200"/>
            </a:lvl1pPr>
          </a:lstStyle>
          <a:p>
            <a:fld id="{BB684927-5DA3-4F99-8AFD-1AE9AECDC523}" type="datetimeFigureOut">
              <a:rPr lang="en-GB" smtClean="0"/>
              <a:t>14/07/2019</a:t>
            </a:fld>
            <a:endParaRPr lang="en-GB"/>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689515"/>
            <a:ext cx="5335270" cy="444269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6"/>
            <a:ext cx="2889938"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377316"/>
            <a:ext cx="2889938" cy="493633"/>
          </a:xfrm>
          <a:prstGeom prst="rect">
            <a:avLst/>
          </a:prstGeom>
        </p:spPr>
        <p:txBody>
          <a:bodyPr vert="horz" lIns="91440" tIns="45720" rIns="91440" bIns="45720" rtlCol="0" anchor="b"/>
          <a:lstStyle>
            <a:lvl1pPr algn="r">
              <a:defRPr sz="1200"/>
            </a:lvl1pPr>
          </a:lstStyle>
          <a:p>
            <a:fld id="{B15E7BDE-6BFF-4757-AD7F-02F6DD4699DB}" type="slidenum">
              <a:rPr lang="en-GB" smtClean="0"/>
              <a:t>‹#›</a:t>
            </a:fld>
            <a:endParaRPr lang="en-GB"/>
          </a:p>
        </p:txBody>
      </p:sp>
    </p:spTree>
    <p:extLst>
      <p:ext uri="{BB962C8B-B14F-4D97-AF65-F5344CB8AC3E}">
        <p14:creationId xmlns:p14="http://schemas.microsoft.com/office/powerpoint/2010/main" val="2331706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5E7BDE-6BFF-4757-AD7F-02F6DD4699DB}" type="slidenum">
              <a:rPr lang="en-GB" smtClean="0"/>
              <a:t>1</a:t>
            </a:fld>
            <a:endParaRPr lang="en-GB"/>
          </a:p>
        </p:txBody>
      </p:sp>
    </p:spTree>
    <p:extLst>
      <p:ext uri="{BB962C8B-B14F-4D97-AF65-F5344CB8AC3E}">
        <p14:creationId xmlns:p14="http://schemas.microsoft.com/office/powerpoint/2010/main" val="1422272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Biological -</a:t>
            </a:r>
            <a:r>
              <a:rPr lang="en-GB" baseline="0" dirty="0"/>
              <a:t> "The stress hormone cortisol may be a key factor in programming the </a:t>
            </a:r>
            <a:r>
              <a:rPr lang="en-GB" baseline="0" dirty="0" err="1"/>
              <a:t>fetus</a:t>
            </a:r>
            <a:r>
              <a:rPr lang="en-GB" baseline="0" dirty="0"/>
              <a:t>, baby or child to be at risk of disease in later life. Cortisol causes reduced growth and modifies the timing of tissue development as well as having long lasting effects on gene expression," she will say. Prof Holmes British Neuroscience Association (2013)</a:t>
            </a:r>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B15E7BDE-6BFF-4757-AD7F-02F6DD4699DB}" type="slidenum">
              <a:rPr lang="en-GB" smtClean="0"/>
              <a:t>2</a:t>
            </a:fld>
            <a:endParaRPr lang="en-GB"/>
          </a:p>
        </p:txBody>
      </p:sp>
    </p:spTree>
    <p:extLst>
      <p:ext uri="{BB962C8B-B14F-4D97-AF65-F5344CB8AC3E}">
        <p14:creationId xmlns:p14="http://schemas.microsoft.com/office/powerpoint/2010/main" val="3727503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Environmenta</a:t>
            </a:r>
            <a:r>
              <a:rPr lang="en-GB" baseline="0" dirty="0"/>
              <a:t>l – By 13 years old, I had lived in 18 different places which meant almost no schooling. I had to rebuild relationships in every disadvantaged area we lived. I always had houses that were deteriorating which meant the relationships tended to be with other children in similar circumstances. </a:t>
            </a:r>
          </a:p>
          <a:p>
            <a:endParaRPr lang="en-GB" baseline="0" dirty="0"/>
          </a:p>
          <a:p>
            <a:r>
              <a:rPr lang="en-GB" baseline="0" dirty="0"/>
              <a:t>Identity – I never ad time to build a character based on my relationships, coupled with the lack of education and consistent contact with adults, I never really found an identity which impacted on my relationships and decisions.</a:t>
            </a:r>
            <a:endParaRPr lang="en-GB" dirty="0"/>
          </a:p>
        </p:txBody>
      </p:sp>
      <p:sp>
        <p:nvSpPr>
          <p:cNvPr id="4" name="Slide Number Placeholder 3"/>
          <p:cNvSpPr>
            <a:spLocks noGrp="1"/>
          </p:cNvSpPr>
          <p:nvPr>
            <p:ph type="sldNum" sz="quarter" idx="10"/>
          </p:nvPr>
        </p:nvSpPr>
        <p:spPr/>
        <p:txBody>
          <a:bodyPr/>
          <a:lstStyle/>
          <a:p>
            <a:fld id="{B15E7BDE-6BFF-4757-AD7F-02F6DD4699DB}" type="slidenum">
              <a:rPr lang="en-GB" smtClean="0"/>
              <a:t>3</a:t>
            </a:fld>
            <a:endParaRPr lang="en-GB"/>
          </a:p>
        </p:txBody>
      </p:sp>
    </p:spTree>
    <p:extLst>
      <p:ext uri="{BB962C8B-B14F-4D97-AF65-F5344CB8AC3E}">
        <p14:creationId xmlns:p14="http://schemas.microsoft.com/office/powerpoint/2010/main" val="1395779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knew I was not good at much and drugs</a:t>
            </a:r>
            <a:r>
              <a:rPr lang="en-GB" baseline="0" dirty="0"/>
              <a:t> after made me feel better about myself. I spent time lots of adults that took drugs so I wanted to be, behave and act like them. Once you get hooked on drugs at a young age, it really does get a hold of you as you don’t have the knowledge of strength to fight it and it controls your whole functioning. </a:t>
            </a:r>
            <a:endParaRPr lang="en-GB" dirty="0"/>
          </a:p>
        </p:txBody>
      </p:sp>
      <p:sp>
        <p:nvSpPr>
          <p:cNvPr id="4" name="Slide Number Placeholder 3"/>
          <p:cNvSpPr>
            <a:spLocks noGrp="1"/>
          </p:cNvSpPr>
          <p:nvPr>
            <p:ph type="sldNum" sz="quarter" idx="10"/>
          </p:nvPr>
        </p:nvSpPr>
        <p:spPr/>
        <p:txBody>
          <a:bodyPr/>
          <a:lstStyle/>
          <a:p>
            <a:fld id="{B15E7BDE-6BFF-4757-AD7F-02F6DD4699DB}" type="slidenum">
              <a:rPr lang="en-GB" smtClean="0"/>
              <a:t>4</a:t>
            </a:fld>
            <a:endParaRPr lang="en-GB"/>
          </a:p>
        </p:txBody>
      </p:sp>
    </p:spTree>
    <p:extLst>
      <p:ext uri="{BB962C8B-B14F-4D97-AF65-F5344CB8AC3E}">
        <p14:creationId xmlns:p14="http://schemas.microsoft.com/office/powerpoint/2010/main" val="165723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Crime – With the lack of education, drugs and poor decision</a:t>
            </a:r>
            <a:r>
              <a:rPr lang="en-GB" baseline="0" dirty="0"/>
              <a:t> making, I then started to realise that most of the adults in my life, particularly males were involved in offending. Similar to drugs, you know it is wrong but it becomes acceptable for you and those in your household. </a:t>
            </a:r>
          </a:p>
          <a:p>
            <a:endParaRPr lang="en-GB" baseline="0" dirty="0"/>
          </a:p>
          <a:p>
            <a:r>
              <a:rPr lang="en-GB" baseline="0" dirty="0"/>
              <a:t>This then leaves you vulnerable to exploitation for 2 main actors. </a:t>
            </a:r>
          </a:p>
          <a:p>
            <a:r>
              <a:rPr lang="en-GB" baseline="0" dirty="0"/>
              <a:t>1 – Due to the identity you have created and them exploiters recognising this and 2 – Because you are already suspicious of authority figures which means you wont seek support. </a:t>
            </a:r>
          </a:p>
          <a:p>
            <a:endParaRPr lang="en-GB" baseline="0" dirty="0"/>
          </a:p>
          <a:p>
            <a:r>
              <a:rPr lang="en-GB" baseline="0" dirty="0"/>
              <a:t>This is why I believe the strategy to tackle this can not be solely on the police of LA. WE have to expect moor from community organisations as they have the trust of the community and also due to them being able to maintain relationships long after any intervention is complete. </a:t>
            </a:r>
            <a:endParaRPr lang="en-GB" dirty="0"/>
          </a:p>
        </p:txBody>
      </p:sp>
      <p:sp>
        <p:nvSpPr>
          <p:cNvPr id="4" name="Slide Number Placeholder 3"/>
          <p:cNvSpPr>
            <a:spLocks noGrp="1"/>
          </p:cNvSpPr>
          <p:nvPr>
            <p:ph type="sldNum" sz="quarter" idx="10"/>
          </p:nvPr>
        </p:nvSpPr>
        <p:spPr/>
        <p:txBody>
          <a:bodyPr/>
          <a:lstStyle/>
          <a:p>
            <a:fld id="{B15E7BDE-6BFF-4757-AD7F-02F6DD4699DB}" type="slidenum">
              <a:rPr lang="en-GB" smtClean="0"/>
              <a:t>5</a:t>
            </a:fld>
            <a:endParaRPr lang="en-GB"/>
          </a:p>
        </p:txBody>
      </p:sp>
    </p:spTree>
    <p:extLst>
      <p:ext uri="{BB962C8B-B14F-4D97-AF65-F5344CB8AC3E}">
        <p14:creationId xmlns:p14="http://schemas.microsoft.com/office/powerpoint/2010/main" val="2337156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I wrote my book, I started to ask question</a:t>
            </a:r>
            <a:r>
              <a:rPr lang="en-GB" baseline="0" dirty="0"/>
              <a:t>s of the adults around me and not just authority. It is extremely difficult to know everything as an authority so we must find a way of the information from communities being streamlined into the authority. Because these are our children, we must see Criminal Exploitation in the same way we so Sexual and shame the perpetrators. In my view, they are viewed as </a:t>
            </a:r>
            <a:r>
              <a:rPr lang="en-GB" baseline="0" dirty="0" err="1"/>
              <a:t>glamerous</a:t>
            </a:r>
            <a:r>
              <a:rPr lang="en-GB" baseline="0" dirty="0"/>
              <a:t> criminals that can not be challenged, however this needs to change so we can challenge this within the community. </a:t>
            </a:r>
            <a:endParaRPr lang="en-GB" dirty="0"/>
          </a:p>
        </p:txBody>
      </p:sp>
      <p:sp>
        <p:nvSpPr>
          <p:cNvPr id="4" name="Slide Number Placeholder 3"/>
          <p:cNvSpPr>
            <a:spLocks noGrp="1"/>
          </p:cNvSpPr>
          <p:nvPr>
            <p:ph type="sldNum" sz="quarter" idx="10"/>
          </p:nvPr>
        </p:nvSpPr>
        <p:spPr/>
        <p:txBody>
          <a:bodyPr/>
          <a:lstStyle/>
          <a:p>
            <a:fld id="{B15E7BDE-6BFF-4757-AD7F-02F6DD4699DB}" type="slidenum">
              <a:rPr lang="en-GB" smtClean="0"/>
              <a:t>6</a:t>
            </a:fld>
            <a:endParaRPr lang="en-GB"/>
          </a:p>
        </p:txBody>
      </p:sp>
    </p:spTree>
    <p:extLst>
      <p:ext uri="{BB962C8B-B14F-4D97-AF65-F5344CB8AC3E}">
        <p14:creationId xmlns:p14="http://schemas.microsoft.com/office/powerpoint/2010/main" val="3190470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Re-in Rehabilitation and in Re-integration implies that prisoners need</a:t>
            </a:r>
            <a:r>
              <a:rPr lang="en-GB" baseline="0" dirty="0"/>
              <a:t> to be restored into a previous state in their lives. If 25% of adults prisoners were in care and 42% were excluded from school, this indicates that they were never in a position to have a crime free life. My view on this is that to ensure the public know this, we need to rephrase the words we use for specific offenders. This will make the public aware that we need to build some inmates, not rebuild them which may increase </a:t>
            </a:r>
            <a:r>
              <a:rPr lang="en-GB" baseline="0" dirty="0" err="1"/>
              <a:t>complassion</a:t>
            </a:r>
            <a:r>
              <a:rPr lang="en-GB" baseline="0" dirty="0"/>
              <a:t> which will help with employment opportunities. </a:t>
            </a:r>
            <a:endParaRPr lang="en-GB" dirty="0"/>
          </a:p>
        </p:txBody>
      </p:sp>
      <p:sp>
        <p:nvSpPr>
          <p:cNvPr id="4" name="Slide Number Placeholder 3"/>
          <p:cNvSpPr>
            <a:spLocks noGrp="1"/>
          </p:cNvSpPr>
          <p:nvPr>
            <p:ph type="sldNum" sz="quarter" idx="10"/>
          </p:nvPr>
        </p:nvSpPr>
        <p:spPr/>
        <p:txBody>
          <a:bodyPr/>
          <a:lstStyle/>
          <a:p>
            <a:fld id="{B15E7BDE-6BFF-4757-AD7F-02F6DD4699DB}" type="slidenum">
              <a:rPr lang="en-GB" smtClean="0"/>
              <a:t>7</a:t>
            </a:fld>
            <a:endParaRPr lang="en-GB"/>
          </a:p>
        </p:txBody>
      </p:sp>
    </p:spTree>
    <p:extLst>
      <p:ext uri="{BB962C8B-B14F-4D97-AF65-F5344CB8AC3E}">
        <p14:creationId xmlns:p14="http://schemas.microsoft.com/office/powerpoint/2010/main" val="1902717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lyrics</a:t>
            </a:r>
            <a:r>
              <a:rPr lang="en-GB" baseline="0" dirty="0"/>
              <a:t> meant that I have always felt like I was being held back. This may or may not have been entirely true, however any intervention with me needed to take my perception into account. </a:t>
            </a:r>
            <a:endParaRPr lang="en-GB" dirty="0"/>
          </a:p>
        </p:txBody>
      </p:sp>
      <p:sp>
        <p:nvSpPr>
          <p:cNvPr id="4" name="Slide Number Placeholder 3"/>
          <p:cNvSpPr>
            <a:spLocks noGrp="1"/>
          </p:cNvSpPr>
          <p:nvPr>
            <p:ph type="sldNum" sz="quarter" idx="10"/>
          </p:nvPr>
        </p:nvSpPr>
        <p:spPr/>
        <p:txBody>
          <a:bodyPr/>
          <a:lstStyle/>
          <a:p>
            <a:fld id="{B15E7BDE-6BFF-4757-AD7F-02F6DD4699DB}" type="slidenum">
              <a:rPr lang="en-GB" smtClean="0"/>
              <a:t>8</a:t>
            </a:fld>
            <a:endParaRPr lang="en-GB"/>
          </a:p>
        </p:txBody>
      </p:sp>
    </p:spTree>
    <p:extLst>
      <p:ext uri="{BB962C8B-B14F-4D97-AF65-F5344CB8AC3E}">
        <p14:creationId xmlns:p14="http://schemas.microsoft.com/office/powerpoint/2010/main" val="32699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2011 – LCC</a:t>
            </a:r>
            <a:r>
              <a:rPr lang="en-GB" baseline="0" dirty="0"/>
              <a:t> Award for programmes created</a:t>
            </a:r>
          </a:p>
          <a:p>
            <a:r>
              <a:rPr lang="en-GB" baseline="0" dirty="0"/>
              <a:t>2013 – Qualified in Youth Justice &amp; NVQ Level 4 in WWP</a:t>
            </a:r>
          </a:p>
          <a:p>
            <a:r>
              <a:rPr lang="en-GB" baseline="0" dirty="0"/>
              <a:t>2019 – Published author about my experiences</a:t>
            </a:r>
          </a:p>
        </p:txBody>
      </p:sp>
      <p:sp>
        <p:nvSpPr>
          <p:cNvPr id="4" name="Slide Number Placeholder 3"/>
          <p:cNvSpPr>
            <a:spLocks noGrp="1"/>
          </p:cNvSpPr>
          <p:nvPr>
            <p:ph type="sldNum" sz="quarter" idx="10"/>
          </p:nvPr>
        </p:nvSpPr>
        <p:spPr/>
        <p:txBody>
          <a:bodyPr/>
          <a:lstStyle/>
          <a:p>
            <a:fld id="{B15E7BDE-6BFF-4757-AD7F-02F6DD4699DB}" type="slidenum">
              <a:rPr lang="en-GB" smtClean="0"/>
              <a:t>9</a:t>
            </a:fld>
            <a:endParaRPr lang="en-GB"/>
          </a:p>
        </p:txBody>
      </p:sp>
    </p:spTree>
    <p:extLst>
      <p:ext uri="{BB962C8B-B14F-4D97-AF65-F5344CB8AC3E}">
        <p14:creationId xmlns:p14="http://schemas.microsoft.com/office/powerpoint/2010/main" val="112190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15E7BDE-6BFF-4757-AD7F-02F6DD4699DB}" type="slidenum">
              <a:rPr lang="en-GB" smtClean="0"/>
              <a:t>11</a:t>
            </a:fld>
            <a:endParaRPr lang="en-GB"/>
          </a:p>
        </p:txBody>
      </p:sp>
    </p:spTree>
    <p:extLst>
      <p:ext uri="{BB962C8B-B14F-4D97-AF65-F5344CB8AC3E}">
        <p14:creationId xmlns:p14="http://schemas.microsoft.com/office/powerpoint/2010/main" val="1016761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15E7BDE-6BFF-4757-AD7F-02F6DD4699DB}" type="slidenum">
              <a:rPr lang="en-GB" smtClean="0"/>
              <a:t>12</a:t>
            </a:fld>
            <a:endParaRPr lang="en-GB"/>
          </a:p>
        </p:txBody>
      </p:sp>
    </p:spTree>
    <p:extLst>
      <p:ext uri="{BB962C8B-B14F-4D97-AF65-F5344CB8AC3E}">
        <p14:creationId xmlns:p14="http://schemas.microsoft.com/office/powerpoint/2010/main" val="2447818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15E7BDE-6BFF-4757-AD7F-02F6DD4699DB}" type="slidenum">
              <a:rPr lang="en-GB" smtClean="0"/>
              <a:t>13</a:t>
            </a:fld>
            <a:endParaRPr lang="en-GB"/>
          </a:p>
        </p:txBody>
      </p:sp>
    </p:spTree>
    <p:extLst>
      <p:ext uri="{BB962C8B-B14F-4D97-AF65-F5344CB8AC3E}">
        <p14:creationId xmlns:p14="http://schemas.microsoft.com/office/powerpoint/2010/main" val="2453272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15E7BDE-6BFF-4757-AD7F-02F6DD4699DB}" type="slidenum">
              <a:rPr lang="en-GB" smtClean="0"/>
              <a:t>14</a:t>
            </a:fld>
            <a:endParaRPr lang="en-GB"/>
          </a:p>
        </p:txBody>
      </p:sp>
    </p:spTree>
    <p:extLst>
      <p:ext uri="{BB962C8B-B14F-4D97-AF65-F5344CB8AC3E}">
        <p14:creationId xmlns:p14="http://schemas.microsoft.com/office/powerpoint/2010/main" val="3037962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15E7BDE-6BFF-4757-AD7F-02F6DD4699DB}" type="slidenum">
              <a:rPr lang="en-GB" smtClean="0"/>
              <a:t>15</a:t>
            </a:fld>
            <a:endParaRPr lang="en-GB"/>
          </a:p>
        </p:txBody>
      </p:sp>
    </p:spTree>
    <p:extLst>
      <p:ext uri="{BB962C8B-B14F-4D97-AF65-F5344CB8AC3E}">
        <p14:creationId xmlns:p14="http://schemas.microsoft.com/office/powerpoint/2010/main" val="1708267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15E7BDE-6BFF-4757-AD7F-02F6DD4699DB}" type="slidenum">
              <a:rPr lang="en-GB" smtClean="0"/>
              <a:t>17</a:t>
            </a:fld>
            <a:endParaRPr lang="en-GB"/>
          </a:p>
        </p:txBody>
      </p:sp>
    </p:spTree>
    <p:extLst>
      <p:ext uri="{BB962C8B-B14F-4D97-AF65-F5344CB8AC3E}">
        <p14:creationId xmlns:p14="http://schemas.microsoft.com/office/powerpoint/2010/main" val="2190873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1696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pic>
        <p:nvPicPr>
          <p:cNvPr id="7" name="Picture 2" descr="HhVfiU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512" y="5017242"/>
            <a:ext cx="1321873" cy="132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4101774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4263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1" y="2311402"/>
            <a:ext cx="3009900"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505201" y="2311402"/>
            <a:ext cx="3009900"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387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0008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5762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9127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9454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2016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705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96875"/>
            <a:ext cx="1543050" cy="8451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2" y="396875"/>
            <a:ext cx="4476750" cy="8451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D309ED-52FD-054E-A203-D29BAADD67EB}" type="datetimeFigureOut">
              <a:rPr lang="en-US" smtClean="0">
                <a:solidFill>
                  <a:prstClr val="black">
                    <a:tint val="75000"/>
                  </a:prstClr>
                </a:solidFill>
              </a:rPr>
              <a:pPr/>
              <a:t>7/14/2019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517FC1-CAA5-2F4F-94BD-5799F95E5E3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386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4DD309ED-52FD-054E-A203-D29BAADD67EB}" type="datetimeFigureOut">
              <a:rPr lang="en-US" smtClean="0">
                <a:solidFill>
                  <a:prstClr val="black">
                    <a:tint val="75000"/>
                  </a:prstClr>
                </a:solidFill>
              </a:rPr>
              <a:pPr defTabSz="457200"/>
              <a:t>7/14/2019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14517FC1-CAA5-2F4F-94BD-5799F95E5E3D}" type="slidenum">
              <a:rPr lang="en-US" smtClean="0">
                <a:solidFill>
                  <a:prstClr val="black">
                    <a:tint val="75000"/>
                  </a:prstClr>
                </a:solidFill>
              </a:rPr>
              <a:pPr defTabSz="457200"/>
              <a:t>‹#›</a:t>
            </a:fld>
            <a:endParaRPr lang="en-US">
              <a:solidFill>
                <a:prstClr val="black">
                  <a:tint val="75000"/>
                </a:prstClr>
              </a:solidFill>
            </a:endParaRPr>
          </a:p>
        </p:txBody>
      </p:sp>
      <p:pic>
        <p:nvPicPr>
          <p:cNvPr id="8" name="Picture 7" descr="https://collaboration.leeds.gov.uk/teams/Youthoffendingservice/Admin%20Guidance/Choices%20logos/YJS%20Logo/Choiceslogo_2018_small-01.jpg"/>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987464" y="4725144"/>
            <a:ext cx="3096344" cy="2132856"/>
          </a:xfrm>
          <a:prstGeom prst="rect">
            <a:avLst/>
          </a:prstGeom>
          <a:noFill/>
          <a:ln>
            <a:noFill/>
          </a:ln>
        </p:spPr>
      </p:pic>
    </p:spTree>
    <p:extLst>
      <p:ext uri="{BB962C8B-B14F-4D97-AF65-F5344CB8AC3E}">
        <p14:creationId xmlns:p14="http://schemas.microsoft.com/office/powerpoint/2010/main" val="1484197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971600" y="2589318"/>
            <a:ext cx="6400800" cy="194421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dirty="0">
              <a:latin typeface="Arial Black" panose="020B0A04020102020204" pitchFamily="34" charset="0"/>
            </a:endParaRPr>
          </a:p>
        </p:txBody>
      </p:sp>
      <p:sp>
        <p:nvSpPr>
          <p:cNvPr id="3" name="Title 1"/>
          <p:cNvSpPr txBox="1">
            <a:spLocks/>
          </p:cNvSpPr>
          <p:nvPr/>
        </p:nvSpPr>
        <p:spPr>
          <a:xfrm>
            <a:off x="838200" y="656764"/>
            <a:ext cx="6986427" cy="186616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sz="6600" dirty="0">
              <a:solidFill>
                <a:srgbClr val="EC008C"/>
              </a:solidFill>
              <a:latin typeface="Arial Rounded MT Bold" panose="020F0704030504030204" pitchFamily="34" charset="0"/>
            </a:endParaRPr>
          </a:p>
          <a:p>
            <a:endParaRPr lang="en-GB" sz="6600" dirty="0">
              <a:solidFill>
                <a:srgbClr val="EC008C"/>
              </a:solidFill>
              <a:latin typeface="Arial Rounded MT Bold" panose="020F0704030504030204" pitchFamily="34" charset="0"/>
            </a:endParaRPr>
          </a:p>
          <a:p>
            <a:endParaRPr lang="en-GB" sz="6600" dirty="0">
              <a:solidFill>
                <a:srgbClr val="EC008C"/>
              </a:solidFill>
              <a:latin typeface="Arial Rounded MT Bold" panose="020F0704030504030204" pitchFamily="34" charset="0"/>
            </a:endParaRPr>
          </a:p>
        </p:txBody>
      </p:sp>
      <p:sp>
        <p:nvSpPr>
          <p:cNvPr id="4" name="Subtitle 2"/>
          <p:cNvSpPr txBox="1">
            <a:spLocks/>
          </p:cNvSpPr>
          <p:nvPr/>
        </p:nvSpPr>
        <p:spPr>
          <a:xfrm>
            <a:off x="1524000" y="1988840"/>
            <a:ext cx="6400800" cy="309634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dirty="0">
              <a:latin typeface="Arial Black" panose="020B0A04020102020204" pitchFamily="34" charset="0"/>
            </a:endParaRPr>
          </a:p>
        </p:txBody>
      </p:sp>
      <p:sp>
        <p:nvSpPr>
          <p:cNvPr id="5" name="Rectangle 4"/>
          <p:cNvSpPr/>
          <p:nvPr/>
        </p:nvSpPr>
        <p:spPr>
          <a:xfrm>
            <a:off x="682927" y="1480045"/>
            <a:ext cx="7714099" cy="3693319"/>
          </a:xfrm>
          <a:prstGeom prst="rect">
            <a:avLst/>
          </a:prstGeom>
        </p:spPr>
        <p:txBody>
          <a:bodyPr wrap="none">
            <a:spAutoFit/>
          </a:bodyPr>
          <a:lstStyle/>
          <a:p>
            <a:pPr algn="ctr"/>
            <a:endParaRPr lang="en-GB" sz="5400" dirty="0">
              <a:solidFill>
                <a:srgbClr val="EC008C"/>
              </a:solidFill>
              <a:latin typeface="Arial Rounded MT Bold" panose="020F0704030504030204" pitchFamily="34" charset="0"/>
            </a:endParaRPr>
          </a:p>
          <a:p>
            <a:pPr algn="ctr"/>
            <a:endParaRPr lang="en-GB" sz="5400" dirty="0">
              <a:solidFill>
                <a:srgbClr val="EC008C"/>
              </a:solidFill>
              <a:latin typeface="Arial Rounded MT Bold" panose="020F0704030504030204" pitchFamily="34" charset="0"/>
            </a:endParaRPr>
          </a:p>
          <a:p>
            <a:pPr algn="ctr"/>
            <a:endParaRPr lang="en-GB" sz="5400" dirty="0">
              <a:solidFill>
                <a:srgbClr val="EC008C"/>
              </a:solidFill>
              <a:latin typeface="Arial Rounded MT Bold" panose="020F0704030504030204" pitchFamily="34" charset="0"/>
            </a:endParaRPr>
          </a:p>
          <a:p>
            <a:pPr algn="ctr"/>
            <a:r>
              <a:rPr lang="en-GB" sz="3600" dirty="0">
                <a:solidFill>
                  <a:schemeClr val="accent6">
                    <a:lumMod val="75000"/>
                  </a:schemeClr>
                </a:solidFill>
                <a:latin typeface="Arial Rounded MT Bold" panose="020F0704030504030204" pitchFamily="34" charset="0"/>
              </a:rPr>
              <a:t>Childhood Adversity &amp; Resilience </a:t>
            </a:r>
          </a:p>
          <a:p>
            <a:pPr algn="ctr"/>
            <a:r>
              <a:rPr lang="en-GB" sz="3600" dirty="0">
                <a:solidFill>
                  <a:schemeClr val="accent6">
                    <a:lumMod val="75000"/>
                  </a:schemeClr>
                </a:solidFill>
                <a:latin typeface="Arial Rounded MT Bold" panose="020F0704030504030204" pitchFamily="34" charset="0"/>
              </a:rPr>
              <a:t>Andi Brierley Leeds YJS</a:t>
            </a:r>
          </a:p>
        </p:txBody>
      </p:sp>
      <p:pic>
        <p:nvPicPr>
          <p:cNvPr id="7" name="Picture 6"/>
          <p:cNvPicPr>
            <a:picLocks noChangeAspect="1"/>
          </p:cNvPicPr>
          <p:nvPr/>
        </p:nvPicPr>
        <p:blipFill>
          <a:blip r:embed="rId3"/>
          <a:stretch>
            <a:fillRect/>
          </a:stretch>
        </p:blipFill>
        <p:spPr>
          <a:xfrm>
            <a:off x="2381298" y="656764"/>
            <a:ext cx="4050117" cy="2984695"/>
          </a:xfrm>
          <a:prstGeom prst="rect">
            <a:avLst/>
          </a:prstGeom>
        </p:spPr>
      </p:pic>
    </p:spTree>
    <p:extLst>
      <p:ext uri="{BB962C8B-B14F-4D97-AF65-F5344CB8AC3E}">
        <p14:creationId xmlns:p14="http://schemas.microsoft.com/office/powerpoint/2010/main" val="160866342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991"/>
            <a:ext cx="8229600" cy="1143000"/>
          </a:xfrm>
        </p:spPr>
        <p:txBody>
          <a:bodyPr>
            <a:normAutofit/>
          </a:bodyPr>
          <a:lstStyle/>
          <a:p>
            <a:pPr defTabSz="914400"/>
            <a:r>
              <a:rPr lang="en-GB" sz="3600" dirty="0">
                <a:solidFill>
                  <a:schemeClr val="accent6">
                    <a:lumMod val="75000"/>
                  </a:schemeClr>
                </a:solidFill>
                <a:latin typeface="Arial Rounded MT Bold" panose="020F0704030504030204" pitchFamily="34" charset="0"/>
                <a:ea typeface="+mn-ea"/>
                <a:cs typeface="+mn-cs"/>
              </a:rPr>
              <a:t>Biological transfer of stress </a:t>
            </a:r>
          </a:p>
        </p:txBody>
      </p:sp>
      <p:pic>
        <p:nvPicPr>
          <p:cNvPr id="4" name="Content Placeholder 3"/>
          <p:cNvPicPr>
            <a:picLocks noGrp="1" noChangeAspect="1"/>
          </p:cNvPicPr>
          <p:nvPr>
            <p:ph idx="1"/>
          </p:nvPr>
        </p:nvPicPr>
        <p:blipFill>
          <a:blip r:embed="rId3"/>
          <a:stretch>
            <a:fillRect/>
          </a:stretch>
        </p:blipFill>
        <p:spPr>
          <a:xfrm>
            <a:off x="164120" y="1420532"/>
            <a:ext cx="4263864" cy="2584532"/>
          </a:xfrm>
          <a:prstGeom prst="rect">
            <a:avLst/>
          </a:prstGeom>
        </p:spPr>
      </p:pic>
      <p:sp>
        <p:nvSpPr>
          <p:cNvPr id="5" name="TextBox 4"/>
          <p:cNvSpPr txBox="1"/>
          <p:nvPr/>
        </p:nvSpPr>
        <p:spPr>
          <a:xfrm>
            <a:off x="4427984" y="1420532"/>
            <a:ext cx="4258816" cy="3416320"/>
          </a:xfrm>
          <a:prstGeom prst="rect">
            <a:avLst/>
          </a:prstGeom>
          <a:noFill/>
        </p:spPr>
        <p:txBody>
          <a:bodyPr wrap="square" rtlCol="0">
            <a:spAutoFit/>
          </a:bodyPr>
          <a:lstStyle/>
          <a:p>
            <a:r>
              <a:rPr lang="en-GB" sz="2400" dirty="0"/>
              <a:t>“The children of mothers who reported multiple stressful events during pregnancy are more likely to develop behavioural problems throughout childhood.”</a:t>
            </a:r>
          </a:p>
          <a:p>
            <a:endParaRPr lang="en-GB" dirty="0"/>
          </a:p>
          <a:p>
            <a:r>
              <a:rPr lang="en-GB" dirty="0"/>
              <a:t>Monique Robinson (2017)</a:t>
            </a:r>
          </a:p>
          <a:p>
            <a:r>
              <a:rPr lang="en-GB" dirty="0"/>
              <a:t>Early Career Fellow, Telethon Kids Institute, University of Western Australia</a:t>
            </a:r>
          </a:p>
        </p:txBody>
      </p:sp>
    </p:spTree>
    <p:extLst>
      <p:ext uri="{BB962C8B-B14F-4D97-AF65-F5344CB8AC3E}">
        <p14:creationId xmlns:p14="http://schemas.microsoft.com/office/powerpoint/2010/main" val="961506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500"/>
                                        <p:tgtEl>
                                          <p:spTgt spid="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fade">
                                      <p:cBhvr>
                                        <p:cTn id="1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Environmental Transfer of Stress</a:t>
            </a:r>
          </a:p>
        </p:txBody>
      </p:sp>
      <p:sp>
        <p:nvSpPr>
          <p:cNvPr id="8" name="TextBox 7"/>
          <p:cNvSpPr txBox="1"/>
          <p:nvPr/>
        </p:nvSpPr>
        <p:spPr>
          <a:xfrm>
            <a:off x="737694" y="1268760"/>
            <a:ext cx="3834306" cy="3847207"/>
          </a:xfrm>
          <a:prstGeom prst="rect">
            <a:avLst/>
          </a:prstGeom>
          <a:noFill/>
        </p:spPr>
        <p:txBody>
          <a:bodyPr wrap="square" rtlCol="0">
            <a:spAutoFit/>
          </a:bodyPr>
          <a:lstStyle/>
          <a:p>
            <a:r>
              <a:rPr lang="en-GB" sz="2800" b="1" u="sng" dirty="0"/>
              <a:t>Age</a:t>
            </a:r>
            <a:r>
              <a:rPr lang="en-GB" sz="2800" dirty="0"/>
              <a:t>       </a:t>
            </a:r>
            <a:r>
              <a:rPr lang="en-GB" sz="2800" b="1" u="sng" dirty="0"/>
              <a:t>Home </a:t>
            </a:r>
          </a:p>
          <a:p>
            <a:pPr marL="342900" indent="-342900">
              <a:buFont typeface="Arial" panose="020B0604020202020204" pitchFamily="34" charset="0"/>
              <a:buChar char="•"/>
            </a:pPr>
            <a:r>
              <a:rPr lang="en-GB" sz="2400" dirty="0"/>
              <a:t>1       Middleton Leeds</a:t>
            </a:r>
          </a:p>
          <a:p>
            <a:pPr marL="342900" indent="-342900">
              <a:buFont typeface="Arial" panose="020B0604020202020204" pitchFamily="34" charset="0"/>
              <a:buChar char="•"/>
            </a:pPr>
            <a:r>
              <a:rPr lang="en-GB" sz="2400" dirty="0"/>
              <a:t>2       London</a:t>
            </a:r>
          </a:p>
          <a:p>
            <a:pPr marL="342900" indent="-342900">
              <a:buFont typeface="Arial" panose="020B0604020202020204" pitchFamily="34" charset="0"/>
              <a:buChar char="•"/>
            </a:pPr>
            <a:r>
              <a:rPr lang="en-GB" sz="2400" dirty="0"/>
              <a:t>2       Scotland</a:t>
            </a:r>
          </a:p>
          <a:p>
            <a:pPr marL="342900" indent="-342900">
              <a:buFont typeface="Arial" panose="020B0604020202020204" pitchFamily="34" charset="0"/>
              <a:buChar char="•"/>
            </a:pPr>
            <a:r>
              <a:rPr lang="en-GB" sz="2400" dirty="0"/>
              <a:t>4       Hostel in Leeds</a:t>
            </a:r>
          </a:p>
          <a:p>
            <a:pPr marL="342900" indent="-342900">
              <a:buFont typeface="Arial" panose="020B0604020202020204" pitchFamily="34" charset="0"/>
              <a:buChar char="•"/>
            </a:pPr>
            <a:r>
              <a:rPr lang="en-GB" sz="2400" dirty="0"/>
              <a:t>4       </a:t>
            </a:r>
            <a:r>
              <a:rPr lang="en-GB" sz="2400" dirty="0" err="1"/>
              <a:t>Warfedale</a:t>
            </a:r>
            <a:r>
              <a:rPr lang="en-GB" sz="2400" dirty="0"/>
              <a:t> Grove</a:t>
            </a:r>
          </a:p>
          <a:p>
            <a:pPr marL="342900" indent="-342900">
              <a:buFont typeface="Arial" panose="020B0604020202020204" pitchFamily="34" charset="0"/>
              <a:buChar char="•"/>
            </a:pPr>
            <a:r>
              <a:rPr lang="en-GB" sz="2400" dirty="0"/>
              <a:t>6       </a:t>
            </a:r>
            <a:r>
              <a:rPr lang="en-GB" sz="2400" dirty="0" err="1"/>
              <a:t>Wrangthorne</a:t>
            </a:r>
            <a:r>
              <a:rPr lang="en-GB" sz="2400" dirty="0"/>
              <a:t> Terrace</a:t>
            </a:r>
          </a:p>
          <a:p>
            <a:pPr marL="342900" indent="-342900">
              <a:buFont typeface="Arial" panose="020B0604020202020204" pitchFamily="34" charset="0"/>
              <a:buChar char="•"/>
            </a:pPr>
            <a:r>
              <a:rPr lang="en-GB" sz="2400" dirty="0"/>
              <a:t>7       Foster Care</a:t>
            </a:r>
          </a:p>
          <a:p>
            <a:pPr marL="342900" indent="-342900">
              <a:buFont typeface="Arial" panose="020B0604020202020204" pitchFamily="34" charset="0"/>
              <a:buChar char="•"/>
            </a:pPr>
            <a:r>
              <a:rPr lang="en-GB" sz="2400" dirty="0"/>
              <a:t>7       Foster Care</a:t>
            </a:r>
          </a:p>
          <a:p>
            <a:pPr marL="342900" indent="-342900">
              <a:buFont typeface="Arial" panose="020B0604020202020204" pitchFamily="34" charset="0"/>
              <a:buChar char="•"/>
            </a:pPr>
            <a:r>
              <a:rPr lang="en-GB" sz="2400" dirty="0"/>
              <a:t>8       Foster Care</a:t>
            </a:r>
          </a:p>
        </p:txBody>
      </p:sp>
      <p:sp>
        <p:nvSpPr>
          <p:cNvPr id="10" name="TextBox 9"/>
          <p:cNvSpPr txBox="1"/>
          <p:nvPr/>
        </p:nvSpPr>
        <p:spPr>
          <a:xfrm>
            <a:off x="4921448" y="1268760"/>
            <a:ext cx="4032448" cy="3847207"/>
          </a:xfrm>
          <a:prstGeom prst="rect">
            <a:avLst/>
          </a:prstGeom>
          <a:noFill/>
        </p:spPr>
        <p:txBody>
          <a:bodyPr wrap="square" rtlCol="0">
            <a:spAutoFit/>
          </a:bodyPr>
          <a:lstStyle/>
          <a:p>
            <a:r>
              <a:rPr lang="en-GB" sz="2800" b="1" u="sng" dirty="0"/>
              <a:t>Age</a:t>
            </a:r>
            <a:r>
              <a:rPr lang="en-GB" sz="2800" b="1" dirty="0"/>
              <a:t>      </a:t>
            </a:r>
            <a:r>
              <a:rPr lang="en-GB" sz="2800" b="1" u="sng" dirty="0"/>
              <a:t>Home</a:t>
            </a:r>
          </a:p>
          <a:p>
            <a:pPr marL="342900" indent="-342900">
              <a:buFont typeface="Arial" panose="020B0604020202020204" pitchFamily="34" charset="0"/>
              <a:buChar char="•"/>
            </a:pPr>
            <a:r>
              <a:rPr lang="en-GB" sz="2400" dirty="0"/>
              <a:t>9      </a:t>
            </a:r>
            <a:r>
              <a:rPr lang="en-GB" sz="2400" dirty="0" err="1"/>
              <a:t>Roundhay</a:t>
            </a:r>
            <a:r>
              <a:rPr lang="en-GB" sz="2400" dirty="0"/>
              <a:t> Gardens</a:t>
            </a:r>
          </a:p>
          <a:p>
            <a:pPr marL="342900" indent="-342900">
              <a:buFont typeface="Arial" panose="020B0604020202020204" pitchFamily="34" charset="0"/>
              <a:buChar char="•"/>
            </a:pPr>
            <a:r>
              <a:rPr lang="en-GB" sz="2400" dirty="0"/>
              <a:t>10    Westminster Crescent</a:t>
            </a:r>
          </a:p>
          <a:p>
            <a:pPr marL="342900" indent="-342900">
              <a:buFont typeface="Arial" panose="020B0604020202020204" pitchFamily="34" charset="0"/>
              <a:buChar char="•"/>
            </a:pPr>
            <a:r>
              <a:rPr lang="en-GB" sz="2400" dirty="0"/>
              <a:t>10    Markham Avenue</a:t>
            </a:r>
          </a:p>
          <a:p>
            <a:pPr marL="342900" indent="-342900">
              <a:buFont typeface="Arial" panose="020B0604020202020204" pitchFamily="34" charset="0"/>
              <a:buChar char="•"/>
            </a:pPr>
            <a:r>
              <a:rPr lang="en-GB" sz="2400" dirty="0"/>
              <a:t>10    Westminster Crescent</a:t>
            </a:r>
          </a:p>
          <a:p>
            <a:pPr marL="342900" indent="-342900">
              <a:buFont typeface="Arial" panose="020B0604020202020204" pitchFamily="34" charset="0"/>
              <a:buChar char="•"/>
            </a:pPr>
            <a:r>
              <a:rPr lang="en-GB" sz="2400" dirty="0"/>
              <a:t>11    </a:t>
            </a:r>
            <a:r>
              <a:rPr lang="en-GB" sz="2400" dirty="0" err="1"/>
              <a:t>Lampton</a:t>
            </a:r>
            <a:r>
              <a:rPr lang="en-GB" sz="2400" dirty="0"/>
              <a:t> Place </a:t>
            </a:r>
          </a:p>
          <a:p>
            <a:pPr marL="342900" indent="-342900">
              <a:buFont typeface="Arial" panose="020B0604020202020204" pitchFamily="34" charset="0"/>
              <a:buChar char="•"/>
            </a:pPr>
            <a:r>
              <a:rPr lang="en-GB" sz="2400" dirty="0"/>
              <a:t>11    Ashton Place</a:t>
            </a:r>
          </a:p>
          <a:p>
            <a:pPr marL="342900" indent="-342900">
              <a:buFont typeface="Arial" panose="020B0604020202020204" pitchFamily="34" charset="0"/>
              <a:buChar char="•"/>
            </a:pPr>
            <a:r>
              <a:rPr lang="en-GB" sz="2400" dirty="0"/>
              <a:t>11    Thorpe Road </a:t>
            </a:r>
          </a:p>
          <a:p>
            <a:pPr marL="342900" indent="-342900">
              <a:buFont typeface="Arial" panose="020B0604020202020204" pitchFamily="34" charset="0"/>
              <a:buChar char="•"/>
            </a:pPr>
            <a:r>
              <a:rPr lang="en-GB" sz="2400" dirty="0"/>
              <a:t>12    </a:t>
            </a:r>
            <a:r>
              <a:rPr lang="en-GB" sz="2400" dirty="0" err="1"/>
              <a:t>Coalville</a:t>
            </a:r>
            <a:r>
              <a:rPr lang="en-GB" sz="2400" dirty="0"/>
              <a:t> (Stoke)</a:t>
            </a:r>
          </a:p>
          <a:p>
            <a:pPr marL="342900" indent="-342900">
              <a:buFont typeface="Arial" panose="020B0604020202020204" pitchFamily="34" charset="0"/>
              <a:buChar char="•"/>
            </a:pPr>
            <a:r>
              <a:rPr lang="en-GB" sz="2400" dirty="0"/>
              <a:t>13    Abbey </a:t>
            </a:r>
            <a:r>
              <a:rPr lang="en-GB" sz="2400" dirty="0" err="1"/>
              <a:t>Hulton</a:t>
            </a:r>
            <a:r>
              <a:rPr lang="en-GB" sz="2400" dirty="0"/>
              <a:t> (Stoke)</a:t>
            </a:r>
          </a:p>
        </p:txBody>
      </p:sp>
      <p:pic>
        <p:nvPicPr>
          <p:cNvPr id="11" name="Picture 10"/>
          <p:cNvPicPr>
            <a:picLocks noChangeAspect="1"/>
          </p:cNvPicPr>
          <p:nvPr/>
        </p:nvPicPr>
        <p:blipFill>
          <a:blip r:embed="rId3"/>
          <a:stretch>
            <a:fillRect/>
          </a:stretch>
        </p:blipFill>
        <p:spPr>
          <a:xfrm>
            <a:off x="2555776" y="5115967"/>
            <a:ext cx="3468580" cy="1734290"/>
          </a:xfrm>
          <a:prstGeom prst="rect">
            <a:avLst/>
          </a:prstGeom>
        </p:spPr>
      </p:pic>
    </p:spTree>
    <p:extLst>
      <p:ext uri="{BB962C8B-B14F-4D97-AF65-F5344CB8AC3E}">
        <p14:creationId xmlns:p14="http://schemas.microsoft.com/office/powerpoint/2010/main" val="36125640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p:cTn id="7"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8">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 calcmode="lin" valueType="num">
                                      <p:cBhvr>
                                        <p:cTn id="14"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8">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 calcmode="lin" valueType="num">
                                      <p:cBhvr>
                                        <p:cTn id="21"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8">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anim calcmode="lin" valueType="num">
                                      <p:cBhvr>
                                        <p:cTn id="28" dur="500" fill="hold"/>
                                        <p:tgtEl>
                                          <p:spTgt spid="8">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 calcmode="lin" valueType="num">
                                      <p:cBhvr>
                                        <p:cTn id="35" dur="500" fill="hold"/>
                                        <p:tgtEl>
                                          <p:spTgt spid="8">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8">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 calcmode="lin" valueType="num">
                                      <p:cBhvr>
                                        <p:cTn id="42" dur="500" fill="hold"/>
                                        <p:tgtEl>
                                          <p:spTgt spid="8">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8">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8">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8">
                                            <p:txEl>
                                              <p:pRg st="7" end="7"/>
                                            </p:txEl>
                                          </p:spTgt>
                                        </p:tgtEl>
                                        <p:attrNameLst>
                                          <p:attrName>style.visibility</p:attrName>
                                        </p:attrNameLst>
                                      </p:cBhvr>
                                      <p:to>
                                        <p:strVal val="visible"/>
                                      </p:to>
                                    </p:set>
                                    <p:anim calcmode="lin" valueType="num">
                                      <p:cBhvr>
                                        <p:cTn id="49" dur="500" fill="hold"/>
                                        <p:tgtEl>
                                          <p:spTgt spid="8">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8">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8">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8">
                                            <p:txEl>
                                              <p:pRg st="8" end="8"/>
                                            </p:txEl>
                                          </p:spTgt>
                                        </p:tgtEl>
                                        <p:attrNameLst>
                                          <p:attrName>style.visibility</p:attrName>
                                        </p:attrNameLst>
                                      </p:cBhvr>
                                      <p:to>
                                        <p:strVal val="visible"/>
                                      </p:to>
                                    </p:set>
                                    <p:anim calcmode="lin" valueType="num">
                                      <p:cBhvr>
                                        <p:cTn id="56" dur="500" fill="hold"/>
                                        <p:tgtEl>
                                          <p:spTgt spid="8">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8">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8">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8">
                                            <p:txEl>
                                              <p:pRg st="9" end="9"/>
                                            </p:txEl>
                                          </p:spTgt>
                                        </p:tgtEl>
                                        <p:attrNameLst>
                                          <p:attrName>style.visibility</p:attrName>
                                        </p:attrNameLst>
                                      </p:cBhvr>
                                      <p:to>
                                        <p:strVal val="visible"/>
                                      </p:to>
                                    </p:set>
                                    <p:anim calcmode="lin" valueType="num">
                                      <p:cBhvr>
                                        <p:cTn id="63" dur="500" fill="hold"/>
                                        <p:tgtEl>
                                          <p:spTgt spid="8">
                                            <p:txEl>
                                              <p:pRg st="9" end="9"/>
                                            </p:txEl>
                                          </p:spTgt>
                                        </p:tgtEl>
                                        <p:attrNameLst>
                                          <p:attrName>ppt_w</p:attrName>
                                        </p:attrNameLst>
                                      </p:cBhvr>
                                      <p:tavLst>
                                        <p:tav tm="0">
                                          <p:val>
                                            <p:fltVal val="0"/>
                                          </p:val>
                                        </p:tav>
                                        <p:tav tm="100000">
                                          <p:val>
                                            <p:strVal val="#ppt_w"/>
                                          </p:val>
                                        </p:tav>
                                      </p:tavLst>
                                    </p:anim>
                                    <p:anim calcmode="lin" valueType="num">
                                      <p:cBhvr>
                                        <p:cTn id="64" dur="500" fill="hold"/>
                                        <p:tgtEl>
                                          <p:spTgt spid="8">
                                            <p:txEl>
                                              <p:pRg st="9" end="9"/>
                                            </p:txEl>
                                          </p:spTgt>
                                        </p:tgtEl>
                                        <p:attrNameLst>
                                          <p:attrName>ppt_h</p:attrName>
                                        </p:attrNameLst>
                                      </p:cBhvr>
                                      <p:tavLst>
                                        <p:tav tm="0">
                                          <p:val>
                                            <p:fltVal val="0"/>
                                          </p:val>
                                        </p:tav>
                                        <p:tav tm="100000">
                                          <p:val>
                                            <p:strVal val="#ppt_h"/>
                                          </p:val>
                                        </p:tav>
                                      </p:tavLst>
                                    </p:anim>
                                    <p:animEffect transition="in" filter="fade">
                                      <p:cBhvr>
                                        <p:cTn id="65" dur="500"/>
                                        <p:tgtEl>
                                          <p:spTgt spid="8">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0">
                                            <p:txEl>
                                              <p:pRg st="1" end="1"/>
                                            </p:txEl>
                                          </p:spTgt>
                                        </p:tgtEl>
                                        <p:attrNameLst>
                                          <p:attrName>style.visibility</p:attrName>
                                        </p:attrNameLst>
                                      </p:cBhvr>
                                      <p:to>
                                        <p:strVal val="visible"/>
                                      </p:to>
                                    </p:set>
                                    <p:anim calcmode="lin" valueType="num">
                                      <p:cBhvr>
                                        <p:cTn id="70"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71"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72" dur="500"/>
                                        <p:tgtEl>
                                          <p:spTgt spid="10">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0">
                                            <p:txEl>
                                              <p:pRg st="2" end="2"/>
                                            </p:txEl>
                                          </p:spTgt>
                                        </p:tgtEl>
                                        <p:attrNameLst>
                                          <p:attrName>style.visibility</p:attrName>
                                        </p:attrNameLst>
                                      </p:cBhvr>
                                      <p:to>
                                        <p:strVal val="visible"/>
                                      </p:to>
                                    </p:set>
                                    <p:anim calcmode="lin" valueType="num">
                                      <p:cBhvr>
                                        <p:cTn id="77"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78"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79" dur="500"/>
                                        <p:tgtEl>
                                          <p:spTgt spid="10">
                                            <p:txEl>
                                              <p:pRg st="2" end="2"/>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10">
                                            <p:txEl>
                                              <p:pRg st="3" end="3"/>
                                            </p:txEl>
                                          </p:spTgt>
                                        </p:tgtEl>
                                        <p:attrNameLst>
                                          <p:attrName>style.visibility</p:attrName>
                                        </p:attrNameLst>
                                      </p:cBhvr>
                                      <p:to>
                                        <p:strVal val="visible"/>
                                      </p:to>
                                    </p:set>
                                    <p:anim calcmode="lin" valueType="num">
                                      <p:cBhvr>
                                        <p:cTn id="84"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85"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86" dur="500"/>
                                        <p:tgtEl>
                                          <p:spTgt spid="10">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10">
                                            <p:txEl>
                                              <p:pRg st="4" end="4"/>
                                            </p:txEl>
                                          </p:spTgt>
                                        </p:tgtEl>
                                        <p:attrNameLst>
                                          <p:attrName>style.visibility</p:attrName>
                                        </p:attrNameLst>
                                      </p:cBhvr>
                                      <p:to>
                                        <p:strVal val="visible"/>
                                      </p:to>
                                    </p:set>
                                    <p:anim calcmode="lin" valueType="num">
                                      <p:cBhvr>
                                        <p:cTn id="91" dur="5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92" dur="5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93" dur="500"/>
                                        <p:tgtEl>
                                          <p:spTgt spid="10">
                                            <p:txEl>
                                              <p:pRg st="4" end="4"/>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10">
                                            <p:txEl>
                                              <p:pRg st="5" end="5"/>
                                            </p:txEl>
                                          </p:spTgt>
                                        </p:tgtEl>
                                        <p:attrNameLst>
                                          <p:attrName>style.visibility</p:attrName>
                                        </p:attrNameLst>
                                      </p:cBhvr>
                                      <p:to>
                                        <p:strVal val="visible"/>
                                      </p:to>
                                    </p:set>
                                    <p:anim calcmode="lin" valueType="num">
                                      <p:cBhvr>
                                        <p:cTn id="98" dur="500" fill="hold"/>
                                        <p:tgtEl>
                                          <p:spTgt spid="10">
                                            <p:txEl>
                                              <p:pRg st="5" end="5"/>
                                            </p:txEl>
                                          </p:spTgt>
                                        </p:tgtEl>
                                        <p:attrNameLst>
                                          <p:attrName>ppt_w</p:attrName>
                                        </p:attrNameLst>
                                      </p:cBhvr>
                                      <p:tavLst>
                                        <p:tav tm="0">
                                          <p:val>
                                            <p:fltVal val="0"/>
                                          </p:val>
                                        </p:tav>
                                        <p:tav tm="100000">
                                          <p:val>
                                            <p:strVal val="#ppt_w"/>
                                          </p:val>
                                        </p:tav>
                                      </p:tavLst>
                                    </p:anim>
                                    <p:anim calcmode="lin" valueType="num">
                                      <p:cBhvr>
                                        <p:cTn id="99" dur="500" fill="hold"/>
                                        <p:tgtEl>
                                          <p:spTgt spid="10">
                                            <p:txEl>
                                              <p:pRg st="5" end="5"/>
                                            </p:txEl>
                                          </p:spTgt>
                                        </p:tgtEl>
                                        <p:attrNameLst>
                                          <p:attrName>ppt_h</p:attrName>
                                        </p:attrNameLst>
                                      </p:cBhvr>
                                      <p:tavLst>
                                        <p:tav tm="0">
                                          <p:val>
                                            <p:fltVal val="0"/>
                                          </p:val>
                                        </p:tav>
                                        <p:tav tm="100000">
                                          <p:val>
                                            <p:strVal val="#ppt_h"/>
                                          </p:val>
                                        </p:tav>
                                      </p:tavLst>
                                    </p:anim>
                                    <p:animEffect transition="in" filter="fade">
                                      <p:cBhvr>
                                        <p:cTn id="100" dur="500"/>
                                        <p:tgtEl>
                                          <p:spTgt spid="10">
                                            <p:txEl>
                                              <p:pRg st="5" end="5"/>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10">
                                            <p:txEl>
                                              <p:pRg st="6" end="6"/>
                                            </p:txEl>
                                          </p:spTgt>
                                        </p:tgtEl>
                                        <p:attrNameLst>
                                          <p:attrName>style.visibility</p:attrName>
                                        </p:attrNameLst>
                                      </p:cBhvr>
                                      <p:to>
                                        <p:strVal val="visible"/>
                                      </p:to>
                                    </p:set>
                                    <p:anim calcmode="lin" valueType="num">
                                      <p:cBhvr>
                                        <p:cTn id="105" dur="500" fill="hold"/>
                                        <p:tgtEl>
                                          <p:spTgt spid="10">
                                            <p:txEl>
                                              <p:pRg st="6" end="6"/>
                                            </p:txEl>
                                          </p:spTgt>
                                        </p:tgtEl>
                                        <p:attrNameLst>
                                          <p:attrName>ppt_w</p:attrName>
                                        </p:attrNameLst>
                                      </p:cBhvr>
                                      <p:tavLst>
                                        <p:tav tm="0">
                                          <p:val>
                                            <p:fltVal val="0"/>
                                          </p:val>
                                        </p:tav>
                                        <p:tav tm="100000">
                                          <p:val>
                                            <p:strVal val="#ppt_w"/>
                                          </p:val>
                                        </p:tav>
                                      </p:tavLst>
                                    </p:anim>
                                    <p:anim calcmode="lin" valueType="num">
                                      <p:cBhvr>
                                        <p:cTn id="106" dur="500" fill="hold"/>
                                        <p:tgtEl>
                                          <p:spTgt spid="10">
                                            <p:txEl>
                                              <p:pRg st="6" end="6"/>
                                            </p:txEl>
                                          </p:spTgt>
                                        </p:tgtEl>
                                        <p:attrNameLst>
                                          <p:attrName>ppt_h</p:attrName>
                                        </p:attrNameLst>
                                      </p:cBhvr>
                                      <p:tavLst>
                                        <p:tav tm="0">
                                          <p:val>
                                            <p:fltVal val="0"/>
                                          </p:val>
                                        </p:tav>
                                        <p:tav tm="100000">
                                          <p:val>
                                            <p:strVal val="#ppt_h"/>
                                          </p:val>
                                        </p:tav>
                                      </p:tavLst>
                                    </p:anim>
                                    <p:animEffect transition="in" filter="fade">
                                      <p:cBhvr>
                                        <p:cTn id="107" dur="500"/>
                                        <p:tgtEl>
                                          <p:spTgt spid="10">
                                            <p:txEl>
                                              <p:pRg st="6" end="6"/>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nodeType="clickEffect">
                                  <p:stCondLst>
                                    <p:cond delay="0"/>
                                  </p:stCondLst>
                                  <p:childTnLst>
                                    <p:set>
                                      <p:cBhvr>
                                        <p:cTn id="111" dur="1" fill="hold">
                                          <p:stCondLst>
                                            <p:cond delay="0"/>
                                          </p:stCondLst>
                                        </p:cTn>
                                        <p:tgtEl>
                                          <p:spTgt spid="10">
                                            <p:txEl>
                                              <p:pRg st="7" end="7"/>
                                            </p:txEl>
                                          </p:spTgt>
                                        </p:tgtEl>
                                        <p:attrNameLst>
                                          <p:attrName>style.visibility</p:attrName>
                                        </p:attrNameLst>
                                      </p:cBhvr>
                                      <p:to>
                                        <p:strVal val="visible"/>
                                      </p:to>
                                    </p:set>
                                    <p:anim calcmode="lin" valueType="num">
                                      <p:cBhvr>
                                        <p:cTn id="112" dur="500" fill="hold"/>
                                        <p:tgtEl>
                                          <p:spTgt spid="10">
                                            <p:txEl>
                                              <p:pRg st="7" end="7"/>
                                            </p:txEl>
                                          </p:spTgt>
                                        </p:tgtEl>
                                        <p:attrNameLst>
                                          <p:attrName>ppt_w</p:attrName>
                                        </p:attrNameLst>
                                      </p:cBhvr>
                                      <p:tavLst>
                                        <p:tav tm="0">
                                          <p:val>
                                            <p:fltVal val="0"/>
                                          </p:val>
                                        </p:tav>
                                        <p:tav tm="100000">
                                          <p:val>
                                            <p:strVal val="#ppt_w"/>
                                          </p:val>
                                        </p:tav>
                                      </p:tavLst>
                                    </p:anim>
                                    <p:anim calcmode="lin" valueType="num">
                                      <p:cBhvr>
                                        <p:cTn id="113" dur="500" fill="hold"/>
                                        <p:tgtEl>
                                          <p:spTgt spid="10">
                                            <p:txEl>
                                              <p:pRg st="7" end="7"/>
                                            </p:txEl>
                                          </p:spTgt>
                                        </p:tgtEl>
                                        <p:attrNameLst>
                                          <p:attrName>ppt_h</p:attrName>
                                        </p:attrNameLst>
                                      </p:cBhvr>
                                      <p:tavLst>
                                        <p:tav tm="0">
                                          <p:val>
                                            <p:fltVal val="0"/>
                                          </p:val>
                                        </p:tav>
                                        <p:tav tm="100000">
                                          <p:val>
                                            <p:strVal val="#ppt_h"/>
                                          </p:val>
                                        </p:tav>
                                      </p:tavLst>
                                    </p:anim>
                                    <p:animEffect transition="in" filter="fade">
                                      <p:cBhvr>
                                        <p:cTn id="114" dur="500"/>
                                        <p:tgtEl>
                                          <p:spTgt spid="10">
                                            <p:txEl>
                                              <p:pRg st="7" end="7"/>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nodeType="clickEffect">
                                  <p:stCondLst>
                                    <p:cond delay="0"/>
                                  </p:stCondLst>
                                  <p:childTnLst>
                                    <p:set>
                                      <p:cBhvr>
                                        <p:cTn id="118" dur="1" fill="hold">
                                          <p:stCondLst>
                                            <p:cond delay="0"/>
                                          </p:stCondLst>
                                        </p:cTn>
                                        <p:tgtEl>
                                          <p:spTgt spid="10">
                                            <p:txEl>
                                              <p:pRg st="8" end="8"/>
                                            </p:txEl>
                                          </p:spTgt>
                                        </p:tgtEl>
                                        <p:attrNameLst>
                                          <p:attrName>style.visibility</p:attrName>
                                        </p:attrNameLst>
                                      </p:cBhvr>
                                      <p:to>
                                        <p:strVal val="visible"/>
                                      </p:to>
                                    </p:set>
                                    <p:anim calcmode="lin" valueType="num">
                                      <p:cBhvr>
                                        <p:cTn id="119" dur="500" fill="hold"/>
                                        <p:tgtEl>
                                          <p:spTgt spid="10">
                                            <p:txEl>
                                              <p:pRg st="8" end="8"/>
                                            </p:txEl>
                                          </p:spTgt>
                                        </p:tgtEl>
                                        <p:attrNameLst>
                                          <p:attrName>ppt_w</p:attrName>
                                        </p:attrNameLst>
                                      </p:cBhvr>
                                      <p:tavLst>
                                        <p:tav tm="0">
                                          <p:val>
                                            <p:fltVal val="0"/>
                                          </p:val>
                                        </p:tav>
                                        <p:tav tm="100000">
                                          <p:val>
                                            <p:strVal val="#ppt_w"/>
                                          </p:val>
                                        </p:tav>
                                      </p:tavLst>
                                    </p:anim>
                                    <p:anim calcmode="lin" valueType="num">
                                      <p:cBhvr>
                                        <p:cTn id="120" dur="500" fill="hold"/>
                                        <p:tgtEl>
                                          <p:spTgt spid="10">
                                            <p:txEl>
                                              <p:pRg st="8" end="8"/>
                                            </p:txEl>
                                          </p:spTgt>
                                        </p:tgtEl>
                                        <p:attrNameLst>
                                          <p:attrName>ppt_h</p:attrName>
                                        </p:attrNameLst>
                                      </p:cBhvr>
                                      <p:tavLst>
                                        <p:tav tm="0">
                                          <p:val>
                                            <p:fltVal val="0"/>
                                          </p:val>
                                        </p:tav>
                                        <p:tav tm="100000">
                                          <p:val>
                                            <p:strVal val="#ppt_h"/>
                                          </p:val>
                                        </p:tav>
                                      </p:tavLst>
                                    </p:anim>
                                    <p:animEffect transition="in" filter="fade">
                                      <p:cBhvr>
                                        <p:cTn id="121" dur="500"/>
                                        <p:tgtEl>
                                          <p:spTgt spid="10">
                                            <p:txEl>
                                              <p:pRg st="8" end="8"/>
                                            </p:txEl>
                                          </p:spTgt>
                                        </p:tgtEl>
                                      </p:cBhvr>
                                    </p:animEffect>
                                  </p:childTnLst>
                                </p:cTn>
                              </p:par>
                            </p:childTnLst>
                          </p:cTn>
                        </p:par>
                      </p:childTnLst>
                    </p:cTn>
                  </p:par>
                  <p:par>
                    <p:cTn id="122" fill="hold">
                      <p:stCondLst>
                        <p:cond delay="indefinite"/>
                      </p:stCondLst>
                      <p:childTnLst>
                        <p:par>
                          <p:cTn id="123" fill="hold">
                            <p:stCondLst>
                              <p:cond delay="0"/>
                            </p:stCondLst>
                            <p:childTnLst>
                              <p:par>
                                <p:cTn id="124" presetID="53" presetClass="entr" presetSubtype="16" fill="hold" nodeType="clickEffect">
                                  <p:stCondLst>
                                    <p:cond delay="0"/>
                                  </p:stCondLst>
                                  <p:childTnLst>
                                    <p:set>
                                      <p:cBhvr>
                                        <p:cTn id="125" dur="1" fill="hold">
                                          <p:stCondLst>
                                            <p:cond delay="0"/>
                                          </p:stCondLst>
                                        </p:cTn>
                                        <p:tgtEl>
                                          <p:spTgt spid="10">
                                            <p:txEl>
                                              <p:pRg st="9" end="9"/>
                                            </p:txEl>
                                          </p:spTgt>
                                        </p:tgtEl>
                                        <p:attrNameLst>
                                          <p:attrName>style.visibility</p:attrName>
                                        </p:attrNameLst>
                                      </p:cBhvr>
                                      <p:to>
                                        <p:strVal val="visible"/>
                                      </p:to>
                                    </p:set>
                                    <p:anim calcmode="lin" valueType="num">
                                      <p:cBhvr>
                                        <p:cTn id="126" dur="500" fill="hold"/>
                                        <p:tgtEl>
                                          <p:spTgt spid="10">
                                            <p:txEl>
                                              <p:pRg st="9" end="9"/>
                                            </p:txEl>
                                          </p:spTgt>
                                        </p:tgtEl>
                                        <p:attrNameLst>
                                          <p:attrName>ppt_w</p:attrName>
                                        </p:attrNameLst>
                                      </p:cBhvr>
                                      <p:tavLst>
                                        <p:tav tm="0">
                                          <p:val>
                                            <p:fltVal val="0"/>
                                          </p:val>
                                        </p:tav>
                                        <p:tav tm="100000">
                                          <p:val>
                                            <p:strVal val="#ppt_w"/>
                                          </p:val>
                                        </p:tav>
                                      </p:tavLst>
                                    </p:anim>
                                    <p:anim calcmode="lin" valueType="num">
                                      <p:cBhvr>
                                        <p:cTn id="127" dur="500" fill="hold"/>
                                        <p:tgtEl>
                                          <p:spTgt spid="10">
                                            <p:txEl>
                                              <p:pRg st="9" end="9"/>
                                            </p:txEl>
                                          </p:spTgt>
                                        </p:tgtEl>
                                        <p:attrNameLst>
                                          <p:attrName>ppt_h</p:attrName>
                                        </p:attrNameLst>
                                      </p:cBhvr>
                                      <p:tavLst>
                                        <p:tav tm="0">
                                          <p:val>
                                            <p:fltVal val="0"/>
                                          </p:val>
                                        </p:tav>
                                        <p:tav tm="100000">
                                          <p:val>
                                            <p:strVal val="#ppt_h"/>
                                          </p:val>
                                        </p:tav>
                                      </p:tavLst>
                                    </p:anim>
                                    <p:animEffect transition="in" filter="fade">
                                      <p:cBhvr>
                                        <p:cTn id="128" dur="500"/>
                                        <p:tgtEl>
                                          <p:spTgt spid="10">
                                            <p:txEl>
                                              <p:pRg st="9" end="9"/>
                                            </p:txEl>
                                          </p:spTgt>
                                        </p:tgtEl>
                                      </p:cBhvr>
                                    </p:animEffect>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11"/>
                                        </p:tgtEl>
                                        <p:attrNameLst>
                                          <p:attrName>style.visibility</p:attrName>
                                        </p:attrNameLst>
                                      </p:cBhvr>
                                      <p:to>
                                        <p:strVal val="visible"/>
                                      </p:to>
                                    </p:set>
                                    <p:animEffect transition="in" filter="fade">
                                      <p:cBhvr>
                                        <p:cTn id="133" dur="1000"/>
                                        <p:tgtEl>
                                          <p:spTgt spid="11"/>
                                        </p:tgtEl>
                                      </p:cBhvr>
                                    </p:animEffect>
                                    <p:anim calcmode="lin" valueType="num">
                                      <p:cBhvr>
                                        <p:cTn id="134" dur="1000" fill="hold"/>
                                        <p:tgtEl>
                                          <p:spTgt spid="11"/>
                                        </p:tgtEl>
                                        <p:attrNameLst>
                                          <p:attrName>ppt_x</p:attrName>
                                        </p:attrNameLst>
                                      </p:cBhvr>
                                      <p:tavLst>
                                        <p:tav tm="0">
                                          <p:val>
                                            <p:strVal val="#ppt_x"/>
                                          </p:val>
                                        </p:tav>
                                        <p:tav tm="100000">
                                          <p:val>
                                            <p:strVal val="#ppt_x"/>
                                          </p:val>
                                        </p:tav>
                                      </p:tavLst>
                                    </p:anim>
                                    <p:anim calcmode="lin" valueType="num">
                                      <p:cBhvr>
                                        <p:cTn id="1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School didn’t help me like drugs!</a:t>
            </a:r>
          </a:p>
        </p:txBody>
      </p:sp>
      <p:pic>
        <p:nvPicPr>
          <p:cNvPr id="4" name="Content Placeholder 3"/>
          <p:cNvPicPr>
            <a:picLocks noGrp="1" noChangeAspect="1"/>
          </p:cNvPicPr>
          <p:nvPr>
            <p:ph idx="1"/>
          </p:nvPr>
        </p:nvPicPr>
        <p:blipFill>
          <a:blip r:embed="rId3"/>
          <a:stretch>
            <a:fillRect/>
          </a:stretch>
        </p:blipFill>
        <p:spPr>
          <a:xfrm>
            <a:off x="1979712" y="1417638"/>
            <a:ext cx="4649856" cy="2825511"/>
          </a:xfrm>
          <a:prstGeom prst="rect">
            <a:avLst/>
          </a:prstGeom>
        </p:spPr>
      </p:pic>
      <p:sp>
        <p:nvSpPr>
          <p:cNvPr id="7" name="TextBox 6"/>
          <p:cNvSpPr txBox="1"/>
          <p:nvPr/>
        </p:nvSpPr>
        <p:spPr>
          <a:xfrm>
            <a:off x="1979712" y="4243149"/>
            <a:ext cx="4649856" cy="461665"/>
          </a:xfrm>
          <a:prstGeom prst="rect">
            <a:avLst/>
          </a:prstGeom>
          <a:noFill/>
        </p:spPr>
        <p:txBody>
          <a:bodyPr wrap="square" rtlCol="0">
            <a:spAutoFit/>
          </a:bodyPr>
          <a:lstStyle/>
          <a:p>
            <a:pPr marL="285750" indent="-285750">
              <a:buFont typeface="Arial" panose="020B0604020202020204" pitchFamily="34" charset="0"/>
              <a:buChar char="•"/>
            </a:pPr>
            <a:r>
              <a:rPr lang="en-GB" sz="2400" b="1" dirty="0"/>
              <a:t>11 - year 7 smoking cigarettes </a:t>
            </a:r>
          </a:p>
        </p:txBody>
      </p:sp>
      <p:sp>
        <p:nvSpPr>
          <p:cNvPr id="8" name="TextBox 7"/>
          <p:cNvSpPr txBox="1"/>
          <p:nvPr/>
        </p:nvSpPr>
        <p:spPr>
          <a:xfrm>
            <a:off x="1967100" y="4719140"/>
            <a:ext cx="4824536" cy="461665"/>
          </a:xfrm>
          <a:prstGeom prst="rect">
            <a:avLst/>
          </a:prstGeom>
          <a:noFill/>
        </p:spPr>
        <p:txBody>
          <a:bodyPr wrap="square" rtlCol="0">
            <a:spAutoFit/>
          </a:bodyPr>
          <a:lstStyle/>
          <a:p>
            <a:pPr marL="285750" indent="-285750">
              <a:buFont typeface="Arial" panose="020B0604020202020204" pitchFamily="34" charset="0"/>
              <a:buChar char="•"/>
            </a:pPr>
            <a:r>
              <a:rPr lang="en-GB" sz="2400" b="1" dirty="0"/>
              <a:t>12 – Year 8 smoking cannabis</a:t>
            </a:r>
          </a:p>
        </p:txBody>
      </p:sp>
      <p:sp>
        <p:nvSpPr>
          <p:cNvPr id="9" name="TextBox 8"/>
          <p:cNvSpPr txBox="1"/>
          <p:nvPr/>
        </p:nvSpPr>
        <p:spPr>
          <a:xfrm>
            <a:off x="1967100" y="5180805"/>
            <a:ext cx="4981164" cy="461665"/>
          </a:xfrm>
          <a:prstGeom prst="rect">
            <a:avLst/>
          </a:prstGeom>
          <a:noFill/>
        </p:spPr>
        <p:txBody>
          <a:bodyPr wrap="square" rtlCol="0">
            <a:spAutoFit/>
          </a:bodyPr>
          <a:lstStyle/>
          <a:p>
            <a:pPr marL="285750" indent="-285750">
              <a:buFont typeface="Arial" panose="020B0604020202020204" pitchFamily="34" charset="0"/>
              <a:buChar char="•"/>
            </a:pPr>
            <a:r>
              <a:rPr lang="en-GB" sz="2400" b="1" dirty="0"/>
              <a:t>15 – Year 10 smoking heroin</a:t>
            </a:r>
          </a:p>
        </p:txBody>
      </p:sp>
    </p:spTree>
    <p:extLst>
      <p:ext uri="{BB962C8B-B14F-4D97-AF65-F5344CB8AC3E}">
        <p14:creationId xmlns:p14="http://schemas.microsoft.com/office/powerpoint/2010/main" val="30334241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p:cTn id="14"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p:cTn id="21"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584176"/>
          </a:xfrm>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In a world that is trying to change me, someone will accept me for me.</a:t>
            </a:r>
          </a:p>
        </p:txBody>
      </p:sp>
      <p:pic>
        <p:nvPicPr>
          <p:cNvPr id="4" name="Content Placeholder 3"/>
          <p:cNvPicPr>
            <a:picLocks noGrp="1" noChangeAspect="1"/>
          </p:cNvPicPr>
          <p:nvPr>
            <p:ph idx="1"/>
          </p:nvPr>
        </p:nvPicPr>
        <p:blipFill>
          <a:blip r:embed="rId3"/>
          <a:stretch>
            <a:fillRect/>
          </a:stretch>
        </p:blipFill>
        <p:spPr>
          <a:xfrm>
            <a:off x="1691680" y="1556792"/>
            <a:ext cx="5980694" cy="3621338"/>
          </a:xfrm>
          <a:prstGeom prst="rect">
            <a:avLst/>
          </a:prstGeom>
        </p:spPr>
      </p:pic>
    </p:spTree>
    <p:extLst>
      <p:ext uri="{BB962C8B-B14F-4D97-AF65-F5344CB8AC3E}">
        <p14:creationId xmlns:p14="http://schemas.microsoft.com/office/powerpoint/2010/main" val="74337962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a:solidFill>
                  <a:schemeClr val="accent6">
                    <a:lumMod val="75000"/>
                  </a:schemeClr>
                </a:solidFill>
                <a:latin typeface="Arial Rounded MT Bold" panose="020F0704030504030204" pitchFamily="34" charset="0"/>
                <a:ea typeface="+mn-ea"/>
                <a:cs typeface="+mn-cs"/>
              </a:rPr>
              <a:t>The right intervention for an exploited traumatised, heroin addicted YP?</a:t>
            </a:r>
          </a:p>
        </p:txBody>
      </p:sp>
      <p:pic>
        <p:nvPicPr>
          <p:cNvPr id="4" name="Content Placeholder 3"/>
          <p:cNvPicPr>
            <a:picLocks noGrp="1" noChangeAspect="1"/>
          </p:cNvPicPr>
          <p:nvPr>
            <p:ph idx="1"/>
          </p:nvPr>
        </p:nvPicPr>
        <p:blipFill>
          <a:blip r:embed="rId3"/>
          <a:stretch>
            <a:fillRect/>
          </a:stretch>
        </p:blipFill>
        <p:spPr>
          <a:xfrm>
            <a:off x="539552" y="1978604"/>
            <a:ext cx="3706689" cy="2694666"/>
          </a:xfrm>
          <a:prstGeom prst="rect">
            <a:avLst/>
          </a:prstGeom>
        </p:spPr>
      </p:pic>
      <p:pic>
        <p:nvPicPr>
          <p:cNvPr id="5" name="Picture 4"/>
          <p:cNvPicPr>
            <a:picLocks noChangeAspect="1"/>
          </p:cNvPicPr>
          <p:nvPr/>
        </p:nvPicPr>
        <p:blipFill>
          <a:blip r:embed="rId4"/>
          <a:stretch>
            <a:fillRect/>
          </a:stretch>
        </p:blipFill>
        <p:spPr>
          <a:xfrm>
            <a:off x="4986207" y="1978604"/>
            <a:ext cx="3700593" cy="2694666"/>
          </a:xfrm>
          <a:prstGeom prst="rect">
            <a:avLst/>
          </a:prstGeom>
        </p:spPr>
      </p:pic>
    </p:spTree>
    <p:extLst>
      <p:ext uri="{BB962C8B-B14F-4D97-AF65-F5344CB8AC3E}">
        <p14:creationId xmlns:p14="http://schemas.microsoft.com/office/powerpoint/2010/main" val="343776540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4 years (Re-</a:t>
            </a:r>
            <a:r>
              <a:rPr lang="en-GB" sz="3600" dirty="0" err="1">
                <a:solidFill>
                  <a:schemeClr val="accent6">
                    <a:lumMod val="75000"/>
                  </a:schemeClr>
                </a:solidFill>
                <a:latin typeface="Arial Rounded MT Bold" panose="020F0704030504030204" pitchFamily="34" charset="0"/>
                <a:ea typeface="+mn-ea"/>
                <a:cs typeface="+mn-cs"/>
              </a:rPr>
              <a:t>habilitation</a:t>
            </a:r>
            <a:r>
              <a:rPr lang="en-GB" sz="3600" dirty="0">
                <a:solidFill>
                  <a:schemeClr val="accent6">
                    <a:lumMod val="75000"/>
                  </a:schemeClr>
                </a:solidFill>
                <a:latin typeface="Arial Rounded MT Bold" panose="020F0704030504030204" pitchFamily="34" charset="0"/>
                <a:ea typeface="+mn-ea"/>
                <a:cs typeface="+mn-cs"/>
              </a:rPr>
              <a:t>)</a:t>
            </a:r>
          </a:p>
        </p:txBody>
      </p:sp>
      <p:pic>
        <p:nvPicPr>
          <p:cNvPr id="4" name="Content Placeholder 3"/>
          <p:cNvPicPr>
            <a:picLocks noGrp="1" noChangeAspect="1"/>
          </p:cNvPicPr>
          <p:nvPr>
            <p:ph idx="1"/>
          </p:nvPr>
        </p:nvPicPr>
        <p:blipFill>
          <a:blip r:embed="rId3"/>
          <a:stretch>
            <a:fillRect/>
          </a:stretch>
        </p:blipFill>
        <p:spPr>
          <a:xfrm>
            <a:off x="2195736" y="1556792"/>
            <a:ext cx="4231507" cy="3906006"/>
          </a:xfrm>
          <a:prstGeom prst="rect">
            <a:avLst/>
          </a:prstGeom>
        </p:spPr>
      </p:pic>
    </p:spTree>
    <p:extLst>
      <p:ext uri="{BB962C8B-B14F-4D97-AF65-F5344CB8AC3E}">
        <p14:creationId xmlns:p14="http://schemas.microsoft.com/office/powerpoint/2010/main" val="399481533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Kelly Price – Love Sets You Free ♫</a:t>
            </a:r>
          </a:p>
        </p:txBody>
      </p:sp>
      <p:sp>
        <p:nvSpPr>
          <p:cNvPr id="3" name="Content Placeholder 2"/>
          <p:cNvSpPr>
            <a:spLocks noGrp="1"/>
          </p:cNvSpPr>
          <p:nvPr>
            <p:ph idx="1"/>
          </p:nvPr>
        </p:nvSpPr>
        <p:spPr/>
        <p:txBody>
          <a:bodyPr>
            <a:normAutofit/>
          </a:bodyPr>
          <a:lstStyle/>
          <a:p>
            <a:pPr marL="0" indent="0">
              <a:buNone/>
            </a:pPr>
            <a:r>
              <a:rPr lang="en-GB" sz="2800" dirty="0"/>
              <a:t>Here I am, all alone, can’t let them get the best of me.</a:t>
            </a:r>
          </a:p>
          <a:p>
            <a:pPr marL="0" indent="0">
              <a:buNone/>
            </a:pPr>
            <a:r>
              <a:rPr lang="en-GB" sz="2800" dirty="0"/>
              <a:t>And these walls, closing in, closing in slowly.</a:t>
            </a:r>
          </a:p>
          <a:p>
            <a:pPr marL="0" indent="0">
              <a:buNone/>
            </a:pPr>
            <a:r>
              <a:rPr lang="en-GB" sz="2800" dirty="0"/>
              <a:t>But </a:t>
            </a:r>
            <a:r>
              <a:rPr lang="en-GB" sz="2800" dirty="0" err="1"/>
              <a:t>aint</a:t>
            </a:r>
            <a:r>
              <a:rPr lang="en-GB" sz="2800" dirty="0"/>
              <a:t> no way they can hold me down, I wont allow it.</a:t>
            </a:r>
          </a:p>
          <a:p>
            <a:pPr marL="0" indent="0">
              <a:buNone/>
            </a:pPr>
            <a:r>
              <a:rPr lang="en-GB" sz="2800" dirty="0"/>
              <a:t>Now I believe, now I believe that love sets you free.</a:t>
            </a:r>
          </a:p>
          <a:p>
            <a:pPr marL="0" indent="0">
              <a:buNone/>
            </a:pPr>
            <a:endParaRPr lang="en-GB" sz="2800" dirty="0"/>
          </a:p>
          <a:p>
            <a:pPr marL="0" indent="0">
              <a:buNone/>
            </a:pPr>
            <a:r>
              <a:rPr lang="en-GB" sz="2800" dirty="0"/>
              <a:t>                                            </a:t>
            </a:r>
            <a:r>
              <a:rPr lang="en-GB" sz="7200" dirty="0"/>
              <a:t>♫</a:t>
            </a:r>
          </a:p>
        </p:txBody>
      </p:sp>
    </p:spTree>
    <p:extLst>
      <p:ext uri="{BB962C8B-B14F-4D97-AF65-F5344CB8AC3E}">
        <p14:creationId xmlns:p14="http://schemas.microsoft.com/office/powerpoint/2010/main" val="417070847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Love &amp; Resilience Sets You Free</a:t>
            </a:r>
          </a:p>
        </p:txBody>
      </p:sp>
      <p:pic>
        <p:nvPicPr>
          <p:cNvPr id="4" name="Content Placeholder 3"/>
          <p:cNvPicPr>
            <a:picLocks noGrp="1" noChangeAspect="1"/>
          </p:cNvPicPr>
          <p:nvPr>
            <p:ph idx="1"/>
          </p:nvPr>
        </p:nvPicPr>
        <p:blipFill>
          <a:blip r:embed="rId3"/>
          <a:stretch>
            <a:fillRect/>
          </a:stretch>
        </p:blipFill>
        <p:spPr>
          <a:xfrm>
            <a:off x="537532" y="2184212"/>
            <a:ext cx="2812427" cy="4026394"/>
          </a:xfrm>
          <a:prstGeom prst="rect">
            <a:avLst/>
          </a:prstGeom>
        </p:spPr>
      </p:pic>
      <p:pic>
        <p:nvPicPr>
          <p:cNvPr id="5" name="Picture 4"/>
          <p:cNvPicPr>
            <a:picLocks noChangeAspect="1"/>
          </p:cNvPicPr>
          <p:nvPr/>
        </p:nvPicPr>
        <p:blipFill>
          <a:blip r:embed="rId4"/>
          <a:stretch>
            <a:fillRect/>
          </a:stretch>
        </p:blipFill>
        <p:spPr>
          <a:xfrm>
            <a:off x="3491880" y="4001443"/>
            <a:ext cx="1804391" cy="2595909"/>
          </a:xfrm>
          <a:prstGeom prst="rect">
            <a:avLst/>
          </a:prstGeom>
        </p:spPr>
      </p:pic>
      <p:sp>
        <p:nvSpPr>
          <p:cNvPr id="6" name="TextBox 5"/>
          <p:cNvSpPr txBox="1"/>
          <p:nvPr/>
        </p:nvSpPr>
        <p:spPr>
          <a:xfrm>
            <a:off x="683568" y="1556792"/>
            <a:ext cx="2232248" cy="369332"/>
          </a:xfrm>
          <a:prstGeom prst="rect">
            <a:avLst/>
          </a:prstGeom>
          <a:noFill/>
        </p:spPr>
        <p:txBody>
          <a:bodyPr wrap="square" rtlCol="0">
            <a:spAutoFit/>
          </a:bodyPr>
          <a:lstStyle/>
          <a:p>
            <a:pPr algn="ctr"/>
            <a:r>
              <a:rPr lang="en-GB" b="1" dirty="0"/>
              <a:t>2011</a:t>
            </a:r>
          </a:p>
        </p:txBody>
      </p:sp>
      <p:sp>
        <p:nvSpPr>
          <p:cNvPr id="7" name="TextBox 6"/>
          <p:cNvSpPr txBox="1"/>
          <p:nvPr/>
        </p:nvSpPr>
        <p:spPr>
          <a:xfrm>
            <a:off x="3563888" y="3501008"/>
            <a:ext cx="1656184" cy="369332"/>
          </a:xfrm>
          <a:prstGeom prst="rect">
            <a:avLst/>
          </a:prstGeom>
          <a:noFill/>
        </p:spPr>
        <p:txBody>
          <a:bodyPr wrap="square" rtlCol="0">
            <a:spAutoFit/>
          </a:bodyPr>
          <a:lstStyle/>
          <a:p>
            <a:pPr algn="ctr"/>
            <a:r>
              <a:rPr lang="en-GB" b="1" dirty="0"/>
              <a:t>2019</a:t>
            </a:r>
          </a:p>
        </p:txBody>
      </p:sp>
      <p:pic>
        <p:nvPicPr>
          <p:cNvPr id="8" name="Picture 7"/>
          <p:cNvPicPr>
            <a:picLocks noChangeAspect="1"/>
          </p:cNvPicPr>
          <p:nvPr/>
        </p:nvPicPr>
        <p:blipFill>
          <a:blip r:embed="rId5"/>
          <a:stretch>
            <a:fillRect/>
          </a:stretch>
        </p:blipFill>
        <p:spPr>
          <a:xfrm>
            <a:off x="5724128" y="2184212"/>
            <a:ext cx="2160240" cy="21602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5940152" y="1556792"/>
            <a:ext cx="1728192" cy="369332"/>
          </a:xfrm>
          <a:prstGeom prst="rect">
            <a:avLst/>
          </a:prstGeom>
          <a:noFill/>
        </p:spPr>
        <p:txBody>
          <a:bodyPr wrap="square" rtlCol="0">
            <a:spAutoFit/>
          </a:bodyPr>
          <a:lstStyle/>
          <a:p>
            <a:pPr algn="ctr"/>
            <a:r>
              <a:rPr lang="en-GB" b="1" dirty="0"/>
              <a:t>2013</a:t>
            </a:r>
          </a:p>
        </p:txBody>
      </p:sp>
    </p:spTree>
    <p:extLst>
      <p:ext uri="{BB962C8B-B14F-4D97-AF65-F5344CB8AC3E}">
        <p14:creationId xmlns:p14="http://schemas.microsoft.com/office/powerpoint/2010/main" val="42350133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Culture of Restorative Practice</a:t>
            </a:r>
          </a:p>
        </p:txBody>
      </p:sp>
      <p:sp>
        <p:nvSpPr>
          <p:cNvPr id="3" name="Content Placeholder 2"/>
          <p:cNvSpPr>
            <a:spLocks noGrp="1"/>
          </p:cNvSpPr>
          <p:nvPr>
            <p:ph idx="1"/>
          </p:nvPr>
        </p:nvSpPr>
        <p:spPr/>
        <p:txBody>
          <a:bodyPr>
            <a:normAutofit/>
          </a:bodyPr>
          <a:lstStyle/>
          <a:p>
            <a:pPr marL="0" indent="0" algn="ctr">
              <a:buNone/>
            </a:pPr>
            <a:r>
              <a:rPr lang="en-GB" dirty="0"/>
              <a:t>Leaders that create a culture of:</a:t>
            </a:r>
          </a:p>
          <a:p>
            <a:pPr marL="0" indent="0" algn="ctr">
              <a:buNone/>
            </a:pPr>
            <a:endParaRPr lang="en-GB" dirty="0"/>
          </a:p>
          <a:p>
            <a:pPr marL="0" indent="0">
              <a:buNone/>
            </a:pPr>
            <a:r>
              <a:rPr lang="en-GB" sz="4400" dirty="0"/>
              <a:t>High Support             High Challenge</a:t>
            </a:r>
          </a:p>
          <a:p>
            <a:pPr marL="0" indent="0">
              <a:buNone/>
            </a:pPr>
            <a:endParaRPr lang="en-GB" dirty="0"/>
          </a:p>
          <a:p>
            <a:pPr marL="0" indent="0" algn="ctr">
              <a:buNone/>
            </a:pPr>
            <a:r>
              <a:rPr lang="en-GB" dirty="0"/>
              <a:t>= Empowered Children &amp; Families</a:t>
            </a:r>
          </a:p>
          <a:p>
            <a:pPr marL="0" indent="0">
              <a:buNone/>
            </a:pPr>
            <a:endParaRPr lang="en-GB" dirty="0"/>
          </a:p>
        </p:txBody>
      </p:sp>
    </p:spTree>
    <p:extLst>
      <p:ext uri="{BB962C8B-B14F-4D97-AF65-F5344CB8AC3E}">
        <p14:creationId xmlns:p14="http://schemas.microsoft.com/office/powerpoint/2010/main" val="39591500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991"/>
            <a:ext cx="8229600" cy="1143000"/>
          </a:xfrm>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Leeds YJS CLA Journey</a:t>
            </a:r>
          </a:p>
        </p:txBody>
      </p:sp>
      <p:sp>
        <p:nvSpPr>
          <p:cNvPr id="3" name="Content Placeholder 2"/>
          <p:cNvSpPr>
            <a:spLocks noGrp="1"/>
          </p:cNvSpPr>
          <p:nvPr>
            <p:ph idx="1"/>
          </p:nvPr>
        </p:nvSpPr>
        <p:spPr>
          <a:xfrm>
            <a:off x="457200" y="1600202"/>
            <a:ext cx="8229600" cy="4525963"/>
          </a:xfrm>
        </p:spPr>
        <p:txBody>
          <a:bodyPr/>
          <a:lstStyle/>
          <a:p>
            <a:r>
              <a:rPr lang="en-GB" sz="4000" dirty="0"/>
              <a:t>Clear Approach (CLA) 2013</a:t>
            </a:r>
          </a:p>
          <a:p>
            <a:r>
              <a:rPr lang="en-GB" sz="4000" dirty="0"/>
              <a:t>Laming – In Care Out Of Trouble 2016</a:t>
            </a:r>
          </a:p>
          <a:p>
            <a:r>
              <a:rPr lang="en-GB" sz="4000" dirty="0"/>
              <a:t>YJS Created CLA/CL Specialist Role</a:t>
            </a:r>
            <a:endParaRPr lang="en-GB" dirty="0"/>
          </a:p>
        </p:txBody>
      </p:sp>
    </p:spTree>
    <p:extLst>
      <p:ext uri="{BB962C8B-B14F-4D97-AF65-F5344CB8AC3E}">
        <p14:creationId xmlns:p14="http://schemas.microsoft.com/office/powerpoint/2010/main" val="37064995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Four Key Areas</a:t>
            </a:r>
          </a:p>
        </p:txBody>
      </p:sp>
      <p:sp>
        <p:nvSpPr>
          <p:cNvPr id="5" name="Content Placeholder 2"/>
          <p:cNvSpPr>
            <a:spLocks noGrp="1"/>
          </p:cNvSpPr>
          <p:nvPr>
            <p:ph idx="1"/>
          </p:nvPr>
        </p:nvSpPr>
        <p:spPr>
          <a:xfrm>
            <a:off x="457200" y="1600202"/>
            <a:ext cx="8229600" cy="4525963"/>
          </a:xfrm>
        </p:spPr>
        <p:txBody>
          <a:bodyPr/>
          <a:lstStyle/>
          <a:p>
            <a:pPr marL="0" indent="0">
              <a:buNone/>
            </a:pPr>
            <a:endParaRPr lang="en-GB" dirty="0"/>
          </a:p>
          <a:p>
            <a:pPr marL="0" indent="0">
              <a:buNone/>
            </a:pPr>
            <a:endParaRPr lang="en-GB" dirty="0"/>
          </a:p>
          <a:p>
            <a:pPr marL="0" indent="0">
              <a:buNone/>
            </a:pPr>
            <a:endParaRPr lang="en-GB" dirty="0"/>
          </a:p>
        </p:txBody>
      </p:sp>
      <p:sp>
        <p:nvSpPr>
          <p:cNvPr id="6" name="Rectangle 5"/>
          <p:cNvSpPr/>
          <p:nvPr/>
        </p:nvSpPr>
        <p:spPr>
          <a:xfrm>
            <a:off x="2051719" y="1244753"/>
            <a:ext cx="2383537" cy="2121569"/>
          </a:xfrm>
          <a:prstGeom prst="rect">
            <a:avLst/>
          </a:prstGeom>
          <a:solidFill>
            <a:srgbClr val="B2DE82"/>
          </a:solidFill>
          <a:ln w="15875" cap="rnd"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effectLst/>
                <a:uLnTx/>
                <a:uFillTx/>
                <a:latin typeface="Century Gothic" panose="020B0502020202020204"/>
                <a:ea typeface="+mn-ea"/>
                <a:cs typeface="+mn-cs"/>
              </a:rPr>
              <a:t>Training</a:t>
            </a:r>
            <a:r>
              <a:rPr kumimoji="0" lang="en-GB" sz="1800" b="0" i="0" u="none" strike="noStrike" kern="0" cap="none" spc="0" normalizeH="0" noProof="0" dirty="0">
                <a:ln>
                  <a:noFill/>
                </a:ln>
                <a:effectLst/>
                <a:uLnTx/>
                <a:uFillTx/>
                <a:latin typeface="Century Gothic" panose="020B0502020202020204"/>
                <a:ea typeface="+mn-ea"/>
                <a:cs typeface="+mn-cs"/>
              </a:rPr>
              <a:t> and Raising Awareness</a:t>
            </a:r>
            <a:endParaRPr kumimoji="0" lang="en-GB" sz="1800" b="0" i="0" u="none" strike="noStrike" kern="0" cap="none" spc="0" normalizeH="0" baseline="0" noProof="0" dirty="0">
              <a:ln>
                <a:noFill/>
              </a:ln>
              <a:effectLst/>
              <a:uLnTx/>
              <a:uFillTx/>
              <a:latin typeface="Century Gothic" panose="020B0502020202020204"/>
              <a:ea typeface="+mn-ea"/>
              <a:cs typeface="+mn-cs"/>
            </a:endParaRPr>
          </a:p>
        </p:txBody>
      </p:sp>
      <p:sp>
        <p:nvSpPr>
          <p:cNvPr id="7" name="Rectangle 6"/>
          <p:cNvSpPr/>
          <p:nvPr/>
        </p:nvSpPr>
        <p:spPr>
          <a:xfrm>
            <a:off x="4571999" y="1223002"/>
            <a:ext cx="2376265" cy="2127689"/>
          </a:xfrm>
          <a:prstGeom prst="rect">
            <a:avLst/>
          </a:prstGeom>
          <a:solidFill>
            <a:srgbClr val="FFB66D"/>
          </a:solidFill>
          <a:ln w="15875" cap="rnd"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effectLst/>
                <a:uLnTx/>
                <a:uFillTx/>
                <a:latin typeface="Century Gothic" panose="020B0502020202020204"/>
                <a:ea typeface="+mn-ea"/>
                <a:cs typeface="+mn-cs"/>
              </a:rPr>
              <a:t>Data and Profiling</a:t>
            </a:r>
          </a:p>
        </p:txBody>
      </p:sp>
      <p:sp>
        <p:nvSpPr>
          <p:cNvPr id="8" name="Rectangle 7"/>
          <p:cNvSpPr/>
          <p:nvPr/>
        </p:nvSpPr>
        <p:spPr>
          <a:xfrm>
            <a:off x="2051719" y="3441973"/>
            <a:ext cx="2383538" cy="2049608"/>
          </a:xfrm>
          <a:prstGeom prst="rect">
            <a:avLst/>
          </a:prstGeom>
          <a:solidFill>
            <a:srgbClr val="81FFBA"/>
          </a:solidFill>
          <a:ln w="15875" cap="rnd"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effectLst/>
                <a:uLnTx/>
                <a:uFillTx/>
                <a:latin typeface="Century Gothic" panose="020B0502020202020204"/>
                <a:ea typeface="+mn-ea"/>
                <a:cs typeface="+mn-cs"/>
              </a:rPr>
              <a:t>Voice and</a:t>
            </a:r>
            <a:r>
              <a:rPr kumimoji="0" lang="en-GB" sz="1800" b="0" i="0" u="none" strike="noStrike" kern="0" cap="none" spc="0" normalizeH="0" noProof="0" dirty="0">
                <a:ln>
                  <a:noFill/>
                </a:ln>
                <a:effectLst/>
                <a:uLnTx/>
                <a:uFillTx/>
                <a:latin typeface="Century Gothic" panose="020B0502020202020204"/>
                <a:ea typeface="+mn-ea"/>
                <a:cs typeface="+mn-cs"/>
              </a:rPr>
              <a:t> Influence</a:t>
            </a:r>
            <a:endParaRPr kumimoji="0" lang="en-GB" sz="1800" b="0" i="0" u="none" strike="noStrike" kern="0" cap="none" spc="0" normalizeH="0" baseline="0" noProof="0" dirty="0">
              <a:ln>
                <a:noFill/>
              </a:ln>
              <a:effectLst/>
              <a:uLnTx/>
              <a:uFillTx/>
              <a:latin typeface="Century Gothic" panose="020B0502020202020204"/>
              <a:ea typeface="+mn-ea"/>
              <a:cs typeface="+mn-cs"/>
            </a:endParaRPr>
          </a:p>
        </p:txBody>
      </p:sp>
      <p:sp>
        <p:nvSpPr>
          <p:cNvPr id="9" name="Rectangle 8"/>
          <p:cNvSpPr/>
          <p:nvPr/>
        </p:nvSpPr>
        <p:spPr>
          <a:xfrm>
            <a:off x="4572000" y="3441973"/>
            <a:ext cx="2376264" cy="2049608"/>
          </a:xfrm>
          <a:prstGeom prst="rect">
            <a:avLst/>
          </a:prstGeom>
          <a:solidFill>
            <a:srgbClr val="FF8669"/>
          </a:solidFill>
          <a:ln w="15875" cap="rnd"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GB" kern="0" dirty="0">
                <a:latin typeface="Century Gothic" panose="020B0502020202020204"/>
              </a:rPr>
              <a:t>Improving CLA Experience (Youth Panels)</a:t>
            </a:r>
            <a:endParaRPr kumimoji="0" lang="en-GB" sz="1800" b="0" i="0" u="none" strike="noStrike" kern="0" cap="none" spc="0" normalizeH="0" baseline="0" noProof="0" dirty="0">
              <a:ln>
                <a:noFill/>
              </a:ln>
              <a:effectLst/>
              <a:uLnTx/>
              <a:uFillTx/>
              <a:latin typeface="Century Gothic" panose="020B0502020202020204"/>
              <a:ea typeface="+mn-ea"/>
              <a:cs typeface="+mn-cs"/>
            </a:endParaRPr>
          </a:p>
        </p:txBody>
      </p:sp>
    </p:spTree>
    <p:extLst>
      <p:ext uri="{BB962C8B-B14F-4D97-AF65-F5344CB8AC3E}">
        <p14:creationId xmlns:p14="http://schemas.microsoft.com/office/powerpoint/2010/main" val="35323038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r>
              <a:rPr lang="en-GB" sz="3600" dirty="0">
                <a:solidFill>
                  <a:schemeClr val="accent6">
                    <a:lumMod val="75000"/>
                  </a:schemeClr>
                </a:solidFill>
                <a:latin typeface="Arial Rounded MT Bold" panose="020F0704030504030204" pitchFamily="34" charset="0"/>
                <a:ea typeface="+mn-ea"/>
                <a:cs typeface="+mn-cs"/>
              </a:rPr>
              <a:t>Training and Awareness</a:t>
            </a:r>
            <a:br>
              <a:rPr lang="en-GB" sz="3600" dirty="0">
                <a:solidFill>
                  <a:schemeClr val="accent6">
                    <a:lumMod val="75000"/>
                  </a:schemeClr>
                </a:solidFill>
                <a:latin typeface="Arial Rounded MT Bold" panose="020F0704030504030204" pitchFamily="34" charset="0"/>
                <a:ea typeface="+mn-ea"/>
                <a:cs typeface="+mn-cs"/>
              </a:rPr>
            </a:br>
            <a:r>
              <a:rPr lang="en-GB" sz="3600" dirty="0">
                <a:solidFill>
                  <a:schemeClr val="accent6">
                    <a:lumMod val="75000"/>
                  </a:schemeClr>
                </a:solidFill>
                <a:latin typeface="Arial Rounded MT Bold" panose="020F0704030504030204" pitchFamily="34" charset="0"/>
                <a:ea typeface="+mn-ea"/>
                <a:cs typeface="+mn-cs"/>
              </a:rPr>
              <a:t>CSWS/YJS/WY Police and Care Leavers</a:t>
            </a:r>
          </a:p>
        </p:txBody>
      </p:sp>
      <p:sp>
        <p:nvSpPr>
          <p:cNvPr id="3" name="Content Placeholder 2"/>
          <p:cNvSpPr>
            <a:spLocks noGrp="1"/>
          </p:cNvSpPr>
          <p:nvPr>
            <p:ph idx="1"/>
          </p:nvPr>
        </p:nvSpPr>
        <p:spPr>
          <a:xfrm>
            <a:off x="457200" y="1600202"/>
            <a:ext cx="8229600" cy="4525963"/>
          </a:xfrm>
        </p:spPr>
        <p:txBody>
          <a:bodyPr>
            <a:normAutofit/>
          </a:bodyPr>
          <a:lstStyle/>
          <a:p>
            <a:r>
              <a:rPr lang="en-GB" sz="2800" dirty="0"/>
              <a:t>Laming’s finding around the disproportionate over representation within the CJS.</a:t>
            </a:r>
          </a:p>
          <a:p>
            <a:r>
              <a:rPr lang="en-GB" sz="2800" dirty="0"/>
              <a:t>Developing knowledge around Complex Trauma, Toxic Stress and Adverse Childhood Experiences (ACE’s).</a:t>
            </a:r>
          </a:p>
          <a:p>
            <a:r>
              <a:rPr lang="en-GB" sz="2800" dirty="0"/>
              <a:t>Encouraging services to implement restorative responses to Children Looked After as an appropriate alternative.</a:t>
            </a:r>
          </a:p>
        </p:txBody>
      </p:sp>
    </p:spTree>
    <p:extLst>
      <p:ext uri="{BB962C8B-B14F-4D97-AF65-F5344CB8AC3E}">
        <p14:creationId xmlns:p14="http://schemas.microsoft.com/office/powerpoint/2010/main" val="31310729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Data and Profiling</a:t>
            </a:r>
          </a:p>
        </p:txBody>
      </p:sp>
      <p:sp>
        <p:nvSpPr>
          <p:cNvPr id="7" name="Content Placeholder 2"/>
          <p:cNvSpPr>
            <a:spLocks noGrp="1"/>
          </p:cNvSpPr>
          <p:nvPr>
            <p:ph idx="1"/>
          </p:nvPr>
        </p:nvSpPr>
        <p:spPr>
          <a:xfrm>
            <a:off x="457200" y="1600202"/>
            <a:ext cx="8229600" cy="4525963"/>
          </a:xfrm>
        </p:spPr>
        <p:txBody>
          <a:bodyPr>
            <a:normAutofit lnSpcReduction="10000"/>
          </a:bodyPr>
          <a:lstStyle/>
          <a:p>
            <a:r>
              <a:rPr lang="en-GB" sz="2800" dirty="0"/>
              <a:t>65% CLA known to Leeds YOS had been in residential homes.</a:t>
            </a:r>
          </a:p>
          <a:p>
            <a:r>
              <a:rPr lang="en-GB" sz="2800" dirty="0"/>
              <a:t>65% CLA known to Leeds YOS had been in more than 3 placements.</a:t>
            </a:r>
          </a:p>
          <a:p>
            <a:r>
              <a:rPr lang="en-GB" sz="2800" dirty="0"/>
              <a:t>55% CLA known to Leeds YOS had been placed out of Local Authority.</a:t>
            </a:r>
          </a:p>
          <a:p>
            <a:r>
              <a:rPr lang="en-GB" sz="2800" dirty="0"/>
              <a:t>75% CLA known to Leeds YOS had identified learning needs.</a:t>
            </a:r>
          </a:p>
          <a:p>
            <a:pPr marL="0" indent="0">
              <a:buNone/>
            </a:pPr>
            <a:r>
              <a:rPr lang="en-GB" sz="2800" dirty="0"/>
              <a:t>            </a:t>
            </a:r>
            <a:r>
              <a:rPr lang="en-GB" sz="4800" dirty="0"/>
              <a:t>(ROCLA - Multi-Agency)</a:t>
            </a:r>
          </a:p>
        </p:txBody>
      </p:sp>
    </p:spTree>
    <p:extLst>
      <p:ext uri="{BB962C8B-B14F-4D97-AF65-F5344CB8AC3E}">
        <p14:creationId xmlns:p14="http://schemas.microsoft.com/office/powerpoint/2010/main" val="2049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1000"/>
                                        <p:tgtEl>
                                          <p:spTgt spid="7">
                                            <p:txEl>
                                              <p:pRg st="4" end="4"/>
                                            </p:txEl>
                                          </p:spTgt>
                                        </p:tgtEl>
                                      </p:cBhvr>
                                    </p:animEffect>
                                    <p:anim calcmode="lin" valueType="num">
                                      <p:cBhvr>
                                        <p:cTn id="28"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GB" sz="3600" dirty="0">
                <a:solidFill>
                  <a:schemeClr val="accent6">
                    <a:lumMod val="75000"/>
                  </a:schemeClr>
                </a:solidFill>
                <a:latin typeface="Arial Rounded MT Bold" panose="020F0704030504030204" pitchFamily="34" charset="0"/>
                <a:ea typeface="+mn-ea"/>
                <a:cs typeface="+mn-cs"/>
              </a:rPr>
              <a:t>Empowering Peer Support</a:t>
            </a:r>
          </a:p>
        </p:txBody>
      </p:sp>
      <p:sp>
        <p:nvSpPr>
          <p:cNvPr id="5" name="Content Placeholder 2"/>
          <p:cNvSpPr>
            <a:spLocks noGrp="1"/>
          </p:cNvSpPr>
          <p:nvPr>
            <p:ph idx="1"/>
          </p:nvPr>
        </p:nvSpPr>
        <p:spPr/>
        <p:txBody>
          <a:bodyPr/>
          <a:lstStyle/>
          <a:p>
            <a:pPr marL="0" indent="0" algn="ctr">
              <a:buNone/>
            </a:pPr>
            <a:r>
              <a:rPr lang="en-GB" dirty="0"/>
              <a:t>Culture of High support, High Challenge = Listening to Young People </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9681" y="2701758"/>
            <a:ext cx="2578218" cy="193366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00983" y="3284984"/>
            <a:ext cx="2747797" cy="2060848"/>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083" y="2653034"/>
            <a:ext cx="1922076" cy="1982387"/>
          </a:xfrm>
          <a:prstGeom prst="rect">
            <a:avLst/>
          </a:prstGeom>
        </p:spPr>
      </p:pic>
    </p:spTree>
    <p:extLst>
      <p:ext uri="{BB962C8B-B14F-4D97-AF65-F5344CB8AC3E}">
        <p14:creationId xmlns:p14="http://schemas.microsoft.com/office/powerpoint/2010/main" val="934875145"/>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Your Honour Can I Tell You My Story?</a:t>
            </a:r>
          </a:p>
        </p:txBody>
      </p:sp>
      <p:sp>
        <p:nvSpPr>
          <p:cNvPr id="3" name="Content Placeholder 2"/>
          <p:cNvSpPr>
            <a:spLocks noGrp="1"/>
          </p:cNvSpPr>
          <p:nvPr>
            <p:ph idx="1"/>
          </p:nvPr>
        </p:nvSpPr>
        <p:spPr/>
        <p:txBody>
          <a:bodyPr/>
          <a:lstStyle/>
          <a:p>
            <a:pPr marL="0" indent="0">
              <a:buNone/>
            </a:pPr>
            <a:r>
              <a:rPr lang="en-GB" dirty="0"/>
              <a:t>My book takes a journey through Toxic Stress, Adverse Childhood Experiences (ACE’s) &amp; Type 2 Trauma and explains how resilience helped me become a Youth Justice Specialist for Children Looked After can be found on the following websites and others:</a:t>
            </a:r>
          </a:p>
          <a:p>
            <a:pPr marL="0" indent="0">
              <a:buNone/>
            </a:pPr>
            <a:r>
              <a:rPr lang="en-GB" dirty="0"/>
              <a:t>Amazon, Waterside Press, WH Smith &amp; </a:t>
            </a:r>
            <a:r>
              <a:rPr lang="en-GB" dirty="0" err="1"/>
              <a:t>Ebay</a:t>
            </a:r>
            <a:r>
              <a:rPr lang="en-GB" dirty="0"/>
              <a:t>.</a:t>
            </a:r>
          </a:p>
          <a:p>
            <a:endParaRPr lang="en-GB" dirty="0"/>
          </a:p>
        </p:txBody>
      </p:sp>
    </p:spTree>
    <p:extLst>
      <p:ext uri="{BB962C8B-B14F-4D97-AF65-F5344CB8AC3E}">
        <p14:creationId xmlns:p14="http://schemas.microsoft.com/office/powerpoint/2010/main" val="4284468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23528" y="188640"/>
            <a:ext cx="8229600" cy="1143000"/>
          </a:xfrm>
        </p:spPr>
        <p:txBody>
          <a:bodyPr/>
          <a:lstStyle/>
          <a:p>
            <a:r>
              <a:rPr lang="en-GB" dirty="0"/>
              <a:t>Questions?</a:t>
            </a:r>
          </a:p>
        </p:txBody>
      </p:sp>
      <p:pic>
        <p:nvPicPr>
          <p:cNvPr id="5" name="Content Placeholder 3"/>
          <p:cNvPicPr>
            <a:picLocks noGrp="1" noChangeAspect="1"/>
          </p:cNvPicPr>
          <p:nvPr>
            <p:ph idx="1"/>
          </p:nvPr>
        </p:nvPicPr>
        <p:blipFill>
          <a:blip r:embed="rId3"/>
          <a:stretch>
            <a:fillRect/>
          </a:stretch>
        </p:blipFill>
        <p:spPr>
          <a:xfrm>
            <a:off x="2576413" y="1556792"/>
            <a:ext cx="3991173" cy="3991173"/>
          </a:xfrm>
          <a:prstGeom prst="rect">
            <a:avLst/>
          </a:prstGeom>
        </p:spPr>
      </p:pic>
    </p:spTree>
    <p:extLst>
      <p:ext uri="{BB962C8B-B14F-4D97-AF65-F5344CB8AC3E}">
        <p14:creationId xmlns:p14="http://schemas.microsoft.com/office/powerpoint/2010/main" val="2070669045"/>
      </p:ext>
    </p:extLst>
  </p:cSld>
  <p:clrMapOvr>
    <a:masterClrMapping/>
  </p:clrMapOvr>
  <p:transition spd="slow">
    <p:wipe/>
  </p:transition>
</p:sld>
</file>

<file path=ppt/theme/theme1.xml><?xml version="1.0" encoding="utf-8"?>
<a:theme xmlns:a="http://schemas.openxmlformats.org/drawingml/2006/main" name="1_Choices Blank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2ABFB1CD9B49418D13C2C88A3B885B" ma:contentTypeVersion="10" ma:contentTypeDescription="Create a new document." ma:contentTypeScope="" ma:versionID="ee827b46397e8ab9b42d267c34671a77">
  <xsd:schema xmlns:xsd="http://www.w3.org/2001/XMLSchema" xmlns:xs="http://www.w3.org/2001/XMLSchema" xmlns:p="http://schemas.microsoft.com/office/2006/metadata/properties" targetNamespace="http://schemas.microsoft.com/office/2006/metadata/properties" ma:root="true" ma:fieldsID="8ce4dca0623b06b9bc9c29441e77751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0CC351-95B1-4E31-A898-A610A2286AAB}">
  <ds:schemaRefs>
    <ds:schemaRef ds:uri="http://purl.org/dc/elements/1.1/"/>
    <ds:schemaRef ds:uri="http://schemas.microsoft.com/office/2006/documentManagement/types"/>
    <ds:schemaRef ds:uri="http://www.w3.org/XML/1998/namespace"/>
    <ds:schemaRef ds:uri="http://schemas.openxmlformats.org/package/2006/metadata/core-properties"/>
    <ds:schemaRef ds:uri="http://purl.org/dc/dcmitype/"/>
    <ds:schemaRef ds:uri="http://schemas.microsoft.com/office/2006/metadata/properties"/>
    <ds:schemaRef ds:uri="http://purl.org/dc/terms/"/>
    <ds:schemaRef ds:uri="http://schemas.microsoft.com/office/infopath/2007/PartnerControls"/>
  </ds:schemaRefs>
</ds:datastoreItem>
</file>

<file path=customXml/itemProps2.xml><?xml version="1.0" encoding="utf-8"?>
<ds:datastoreItem xmlns:ds="http://schemas.openxmlformats.org/officeDocument/2006/customXml" ds:itemID="{AB680F16-D843-41CF-B08C-02F4381C7A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D499EF6-99D6-4D6D-8467-8AAD597B10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1326</TotalTime>
  <Words>1176</Words>
  <Application>Microsoft Office PowerPoint</Application>
  <PresentationFormat>On-screen Show (4:3)</PresentationFormat>
  <Paragraphs>114</Paragraphs>
  <Slides>17</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Black</vt:lpstr>
      <vt:lpstr>Arial Rounded MT Bold</vt:lpstr>
      <vt:lpstr>Calibri</vt:lpstr>
      <vt:lpstr>Century Gothic</vt:lpstr>
      <vt:lpstr>1_Choices Blank Slide</vt:lpstr>
      <vt:lpstr>PowerPoint Presentation</vt:lpstr>
      <vt:lpstr>Biological transfer of stress </vt:lpstr>
      <vt:lpstr>Environmental Transfer of Stress</vt:lpstr>
      <vt:lpstr>School didn’t help me like drugs!</vt:lpstr>
      <vt:lpstr>In a world that is trying to change me, someone will accept me for me.</vt:lpstr>
      <vt:lpstr>The right intervention for an exploited traumatised, heroin addicted YP?</vt:lpstr>
      <vt:lpstr>4 years (Re-habilitation)</vt:lpstr>
      <vt:lpstr>Kelly Price – Love Sets You Free ♫</vt:lpstr>
      <vt:lpstr>Love &amp; Resilience Sets You Free</vt:lpstr>
      <vt:lpstr>Culture of Restorative Practice</vt:lpstr>
      <vt:lpstr>Leeds YJS CLA Journey</vt:lpstr>
      <vt:lpstr>Four Key Areas</vt:lpstr>
      <vt:lpstr>Training and Awareness CSWS/YJS/WY Police and Care Leavers</vt:lpstr>
      <vt:lpstr>Data and Profiling</vt:lpstr>
      <vt:lpstr>Empowering Peer Support</vt:lpstr>
      <vt:lpstr>Your Honour Can I Tell You My Story?</vt:lpstr>
      <vt:lpstr>Questions?</vt:lpstr>
    </vt:vector>
  </TitlesOfParts>
  <Company>Leeds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Hart, Thomas</dc:creator>
  <cp:lastModifiedBy>Sharon Martin</cp:lastModifiedBy>
  <cp:revision>140</cp:revision>
  <cp:lastPrinted>2018-11-05T13:30:43Z</cp:lastPrinted>
  <dcterms:created xsi:type="dcterms:W3CDTF">2015-11-09T09:05:45Z</dcterms:created>
  <dcterms:modified xsi:type="dcterms:W3CDTF">2019-07-14T09:48:38Z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0x010100AA2ABFB1CD9B49418D13C2C88A3B885B</vt:lpwstr>
  </property>
</Properties>
</file>